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256" r:id="rId5"/>
    <p:sldId id="703" r:id="rId6"/>
    <p:sldId id="710" r:id="rId7"/>
    <p:sldId id="705" r:id="rId8"/>
    <p:sldId id="706" r:id="rId9"/>
    <p:sldId id="711" r:id="rId10"/>
    <p:sldId id="264" r:id="rId11"/>
    <p:sldId id="704" r:id="rId12"/>
    <p:sldId id="707" r:id="rId13"/>
    <p:sldId id="712" r:id="rId14"/>
    <p:sldId id="716" r:id="rId15"/>
    <p:sldId id="717" r:id="rId16"/>
    <p:sldId id="718" r:id="rId17"/>
    <p:sldId id="713" r:id="rId18"/>
    <p:sldId id="722" r:id="rId19"/>
    <p:sldId id="725" r:id="rId20"/>
    <p:sldId id="721" r:id="rId21"/>
    <p:sldId id="714" r:id="rId22"/>
    <p:sldId id="723" r:id="rId23"/>
    <p:sldId id="724" r:id="rId24"/>
    <p:sldId id="742" r:id="rId25"/>
    <p:sldId id="748" r:id="rId26"/>
    <p:sldId id="727" r:id="rId27"/>
    <p:sldId id="726" r:id="rId28"/>
    <p:sldId id="719" r:id="rId29"/>
    <p:sldId id="720" r:id="rId30"/>
  </p:sldIdLst>
  <p:sldSz cx="12192000" cy="6858000"/>
  <p:notesSz cx="6934200" cy="11963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4E"/>
    <a:srgbClr val="FF6600"/>
    <a:srgbClr val="FF99CC"/>
    <a:srgbClr val="009C3D"/>
    <a:srgbClr val="5DC5CB"/>
    <a:srgbClr val="FFEA90"/>
    <a:srgbClr val="FF00FF"/>
    <a:srgbClr val="CDF2FF"/>
    <a:srgbClr val="DFF1CB"/>
    <a:srgbClr val="D0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showGuides="1">
      <p:cViewPr varScale="1">
        <p:scale>
          <a:sx n="86" d="100"/>
          <a:sy n="86" d="100"/>
        </p:scale>
        <p:origin x="470"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3466"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8F3B8-C498-481F-94FD-1C5DE120BD16}"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9712A50D-0385-4CE7-A018-DE13390D55E4}">
      <dgm:prSet custT="1"/>
      <dgm:spPr>
        <a:xfrm>
          <a:off x="2714082" y="1216986"/>
          <a:ext cx="2377306" cy="904460"/>
        </a:xfrm>
        <a:prstGeom prst="rect">
          <a:avLst/>
        </a:prstGeom>
      </dgm:spPr>
      <dgm:t>
        <a:bodyPr/>
        <a:lstStyle/>
        <a:p>
          <a:pPr>
            <a:buNone/>
          </a:pPr>
          <a:r>
            <a:rPr lang="fr-CA" sz="1800" b="1" dirty="0">
              <a:solidFill>
                <a:srgbClr val="00694E"/>
              </a:solidFill>
              <a:latin typeface="Calibri" panose="020F0502020204030204"/>
              <a:ea typeface="+mn-ea"/>
              <a:cs typeface="+mn-cs"/>
            </a:rPr>
            <a:t>Focussez sur vos priorités et fixez vous des objectifs</a:t>
          </a:r>
          <a:endParaRPr lang="en-US" sz="1800" b="1" dirty="0">
            <a:solidFill>
              <a:srgbClr val="00694E"/>
            </a:solidFill>
            <a:latin typeface="Calibri" panose="020F0502020204030204"/>
            <a:ea typeface="+mn-ea"/>
            <a:cs typeface="+mn-cs"/>
          </a:endParaRPr>
        </a:p>
      </dgm:t>
    </dgm:pt>
    <dgm:pt modelId="{3B343936-C3E2-43B1-A098-E482ADA76C75}" type="parTrans" cxnId="{1A7832F3-D8C5-4044-8EBC-2B4419406674}">
      <dgm:prSet/>
      <dgm:spPr/>
      <dgm:t>
        <a:bodyPr/>
        <a:lstStyle/>
        <a:p>
          <a:endParaRPr lang="en-US" sz="1600"/>
        </a:p>
      </dgm:t>
    </dgm:pt>
    <dgm:pt modelId="{0BE874BB-6ABC-4ED3-8094-0AFE889049BC}" type="sibTrans" cxnId="{1A7832F3-D8C5-4044-8EBC-2B4419406674}">
      <dgm:prSet/>
      <dgm:spPr/>
      <dgm:t>
        <a:bodyPr/>
        <a:lstStyle/>
        <a:p>
          <a:endParaRPr lang="en-US" sz="1600"/>
        </a:p>
      </dgm:t>
    </dgm:pt>
    <dgm:pt modelId="{374A94F5-424A-4F34-80CD-D2E833F729EF}">
      <dgm:prSet custT="1"/>
      <dgm:spPr>
        <a:xfrm>
          <a:off x="2714082" y="2121446"/>
          <a:ext cx="2377306" cy="1012904"/>
        </a:xfrm>
        <a:prstGeom prst="rect">
          <a:avLst/>
        </a:prstGeom>
      </dgm:spPr>
      <dgm:t>
        <a:bodyPr/>
        <a:lstStyle/>
        <a:p>
          <a:pPr>
            <a:buChar char="•"/>
          </a:pPr>
          <a:r>
            <a:rPr lang="fr-CA" sz="1800" dirty="0">
              <a:latin typeface="Calibri" panose="020F0502020204030204"/>
              <a:ea typeface="+mn-ea"/>
              <a:cs typeface="+mn-cs"/>
            </a:rPr>
            <a:t>Se fixer des objectifs est crucial pour l’atteinte du succès.</a:t>
          </a:r>
          <a:endParaRPr lang="en-US" sz="1800" dirty="0">
            <a:latin typeface="Calibri" panose="020F0502020204030204"/>
            <a:ea typeface="+mn-ea"/>
            <a:cs typeface="+mn-cs"/>
          </a:endParaRPr>
        </a:p>
      </dgm:t>
    </dgm:pt>
    <dgm:pt modelId="{69F47B7C-9115-48AC-B367-FFB3323479D1}" type="parTrans" cxnId="{ACC50BAD-F341-4992-877B-D7B60E5C9A6B}">
      <dgm:prSet/>
      <dgm:spPr/>
      <dgm:t>
        <a:bodyPr/>
        <a:lstStyle/>
        <a:p>
          <a:endParaRPr lang="en-US" sz="1600"/>
        </a:p>
      </dgm:t>
    </dgm:pt>
    <dgm:pt modelId="{0E237497-AD17-42F1-9B05-58E447026EE6}" type="sibTrans" cxnId="{ACC50BAD-F341-4992-877B-D7B60E5C9A6B}">
      <dgm:prSet/>
      <dgm:spPr/>
      <dgm:t>
        <a:bodyPr/>
        <a:lstStyle/>
        <a:p>
          <a:endParaRPr lang="en-US" sz="1600"/>
        </a:p>
      </dgm:t>
    </dgm:pt>
    <dgm:pt modelId="{A390837F-03E4-4DCC-A1EC-01383C5AF4DA}">
      <dgm:prSet custT="1"/>
      <dgm:spPr>
        <a:xfrm>
          <a:off x="5424211" y="1216986"/>
          <a:ext cx="2377306" cy="904460"/>
        </a:xfrm>
        <a:prstGeom prst="rect">
          <a:avLst/>
        </a:prstGeom>
      </dgm:spPr>
      <dgm:t>
        <a:bodyPr/>
        <a:lstStyle/>
        <a:p>
          <a:pPr>
            <a:buNone/>
          </a:pPr>
          <a:r>
            <a:rPr lang="fr-CA" sz="1800" b="1" dirty="0">
              <a:solidFill>
                <a:srgbClr val="00694E"/>
              </a:solidFill>
              <a:latin typeface="Calibri" panose="020F0502020204030204"/>
              <a:ea typeface="+mn-ea"/>
              <a:cs typeface="+mn-cs"/>
            </a:rPr>
            <a:t>Partagez vos inquiétudes</a:t>
          </a:r>
          <a:endParaRPr lang="en-US" sz="1800" b="1" dirty="0">
            <a:solidFill>
              <a:srgbClr val="00694E"/>
            </a:solidFill>
            <a:latin typeface="Calibri" panose="020F0502020204030204"/>
            <a:ea typeface="+mn-ea"/>
            <a:cs typeface="+mn-cs"/>
          </a:endParaRPr>
        </a:p>
      </dgm:t>
    </dgm:pt>
    <dgm:pt modelId="{09150DB7-251B-49AF-BBD0-CC55F3230125}" type="parTrans" cxnId="{2C496F43-2432-42B3-B50E-1160757E3F8C}">
      <dgm:prSet/>
      <dgm:spPr/>
      <dgm:t>
        <a:bodyPr/>
        <a:lstStyle/>
        <a:p>
          <a:endParaRPr lang="en-US" sz="1600"/>
        </a:p>
      </dgm:t>
    </dgm:pt>
    <dgm:pt modelId="{E3A00E83-B294-422F-8A18-660C548A19C4}" type="sibTrans" cxnId="{2C496F43-2432-42B3-B50E-1160757E3F8C}">
      <dgm:prSet/>
      <dgm:spPr/>
      <dgm:t>
        <a:bodyPr/>
        <a:lstStyle/>
        <a:p>
          <a:endParaRPr lang="en-US" sz="1600"/>
        </a:p>
      </dgm:t>
    </dgm:pt>
    <dgm:pt modelId="{35A94FA6-930E-4BA7-82EA-0E96D1FF5F27}">
      <dgm:prSet custT="1"/>
      <dgm:spPr>
        <a:xfrm>
          <a:off x="5424211" y="2121446"/>
          <a:ext cx="2377306" cy="1012904"/>
        </a:xfrm>
        <a:prstGeom prst="rect">
          <a:avLst/>
        </a:prstGeom>
      </dgm:spPr>
      <dgm:t>
        <a:bodyPr/>
        <a:lstStyle/>
        <a:p>
          <a:pPr>
            <a:buChar char="•"/>
          </a:pPr>
          <a:r>
            <a:rPr lang="fr-CA" sz="1800" dirty="0">
              <a:latin typeface="Calibri" panose="020F0502020204030204"/>
              <a:ea typeface="+mn-ea"/>
              <a:cs typeface="+mn-cs"/>
            </a:rPr>
            <a:t>La communication permet de se sentir soutenu. </a:t>
          </a:r>
          <a:endParaRPr lang="en-US" sz="1800" dirty="0">
            <a:latin typeface="Calibri" panose="020F0502020204030204"/>
            <a:ea typeface="+mn-ea"/>
            <a:cs typeface="+mn-cs"/>
          </a:endParaRPr>
        </a:p>
      </dgm:t>
    </dgm:pt>
    <dgm:pt modelId="{7F78CC93-3728-411A-B01B-ABFEAF00A08B}" type="parTrans" cxnId="{E9F42FCB-142E-4E1D-9E18-C8C6EE697AE8}">
      <dgm:prSet/>
      <dgm:spPr/>
      <dgm:t>
        <a:bodyPr/>
        <a:lstStyle/>
        <a:p>
          <a:endParaRPr lang="en-US" sz="1600"/>
        </a:p>
      </dgm:t>
    </dgm:pt>
    <dgm:pt modelId="{AE9D5213-2BB5-44DB-A095-93D60E3CC7EA}" type="sibTrans" cxnId="{E9F42FCB-142E-4E1D-9E18-C8C6EE697AE8}">
      <dgm:prSet/>
      <dgm:spPr/>
      <dgm:t>
        <a:bodyPr/>
        <a:lstStyle/>
        <a:p>
          <a:endParaRPr lang="en-US" sz="1600"/>
        </a:p>
      </dgm:t>
    </dgm:pt>
    <dgm:pt modelId="{61903E25-2F52-48DD-8503-62C1A09C32F2}">
      <dgm:prSet custT="1"/>
      <dgm:spPr>
        <a:xfrm>
          <a:off x="8134340" y="1216986"/>
          <a:ext cx="2377306" cy="904460"/>
        </a:xfrm>
        <a:prstGeom prst="rect">
          <a:avLst/>
        </a:prstGeom>
      </dgm:spPr>
      <dgm:t>
        <a:bodyPr/>
        <a:lstStyle/>
        <a:p>
          <a:pPr>
            <a:buNone/>
          </a:pPr>
          <a:r>
            <a:rPr lang="fr-CA" sz="1800" b="1" dirty="0">
              <a:solidFill>
                <a:srgbClr val="00694E"/>
              </a:solidFill>
              <a:latin typeface="Calibri" panose="020F0502020204030204"/>
              <a:ea typeface="+mn-ea"/>
              <a:cs typeface="+mn-cs"/>
            </a:rPr>
            <a:t>Identifiez vos habitudes de vie qui ne sont pas saines</a:t>
          </a:r>
          <a:endParaRPr lang="en-US" sz="1800" b="1" dirty="0">
            <a:solidFill>
              <a:srgbClr val="00694E"/>
            </a:solidFill>
            <a:latin typeface="Calibri" panose="020F0502020204030204"/>
            <a:ea typeface="+mn-ea"/>
            <a:cs typeface="+mn-cs"/>
          </a:endParaRPr>
        </a:p>
      </dgm:t>
    </dgm:pt>
    <dgm:pt modelId="{A475318A-D3C1-4F7F-83C6-CD18951AC8D3}" type="parTrans" cxnId="{C6E798C5-6A3C-4BC2-9C81-E733AA7A8DD5}">
      <dgm:prSet/>
      <dgm:spPr/>
      <dgm:t>
        <a:bodyPr/>
        <a:lstStyle/>
        <a:p>
          <a:endParaRPr lang="en-US" sz="1600"/>
        </a:p>
      </dgm:t>
    </dgm:pt>
    <dgm:pt modelId="{098C52D8-0FC0-437E-BD49-DAF8471771D2}" type="sibTrans" cxnId="{C6E798C5-6A3C-4BC2-9C81-E733AA7A8DD5}">
      <dgm:prSet/>
      <dgm:spPr/>
      <dgm:t>
        <a:bodyPr/>
        <a:lstStyle/>
        <a:p>
          <a:endParaRPr lang="en-US" sz="1600"/>
        </a:p>
      </dgm:t>
    </dgm:pt>
    <dgm:pt modelId="{18127CBA-0F1E-4865-A43C-0311DAA4F702}">
      <dgm:prSet custT="1"/>
      <dgm:spPr>
        <a:xfrm>
          <a:off x="8134340" y="2121446"/>
          <a:ext cx="2377306" cy="1012904"/>
        </a:xfrm>
        <a:prstGeom prst="rect">
          <a:avLst/>
        </a:prstGeom>
      </dgm:spPr>
      <dgm:t>
        <a:bodyPr/>
        <a:lstStyle/>
        <a:p>
          <a:pPr>
            <a:buChar char="•"/>
          </a:pPr>
          <a:r>
            <a:rPr lang="fr-CA" sz="1800" dirty="0">
              <a:latin typeface="Calibri" panose="020F0502020204030204"/>
              <a:ea typeface="+mn-ea"/>
              <a:cs typeface="+mn-cs"/>
            </a:rPr>
            <a:t>Les recherches démontrent que ça prend 21 jours pour briser une habitude </a:t>
          </a:r>
          <a:endParaRPr lang="en-US" sz="1800" dirty="0">
            <a:latin typeface="Calibri" panose="020F0502020204030204"/>
            <a:ea typeface="+mn-ea"/>
            <a:cs typeface="+mn-cs"/>
          </a:endParaRPr>
        </a:p>
      </dgm:t>
    </dgm:pt>
    <dgm:pt modelId="{BCA4CEEE-F137-493C-99F7-5D01AAF754ED}" type="parTrans" cxnId="{FC0B2978-7D57-49E1-A0D8-7BF53B4A42DB}">
      <dgm:prSet/>
      <dgm:spPr/>
      <dgm:t>
        <a:bodyPr/>
        <a:lstStyle/>
        <a:p>
          <a:endParaRPr lang="en-US" sz="1600"/>
        </a:p>
      </dgm:t>
    </dgm:pt>
    <dgm:pt modelId="{D478A6A3-9909-438F-B10B-168446DCD507}" type="sibTrans" cxnId="{FC0B2978-7D57-49E1-A0D8-7BF53B4A42DB}">
      <dgm:prSet/>
      <dgm:spPr/>
      <dgm:t>
        <a:bodyPr/>
        <a:lstStyle/>
        <a:p>
          <a:endParaRPr lang="en-US" sz="1600"/>
        </a:p>
      </dgm:t>
    </dgm:pt>
    <dgm:pt modelId="{2B002EDA-7061-4539-8613-87842510CFA9}">
      <dgm:prSet custT="1"/>
      <dgm:spPr>
        <a:xfrm>
          <a:off x="3953" y="1216986"/>
          <a:ext cx="2377306" cy="904460"/>
        </a:xfrm>
        <a:prstGeom prst="rect">
          <a:avLst/>
        </a:prstGeom>
      </dgm:spPr>
      <dgm:t>
        <a:bodyPr/>
        <a:lstStyle/>
        <a:p>
          <a:pPr>
            <a:buNone/>
          </a:pPr>
          <a:r>
            <a:rPr lang="fr-CA" sz="2000" b="1" dirty="0">
              <a:solidFill>
                <a:srgbClr val="00694E"/>
              </a:solidFill>
              <a:latin typeface="Calibri" panose="020F0502020204030204"/>
              <a:ea typeface="+mn-ea"/>
              <a:cs typeface="+mn-cs"/>
            </a:rPr>
            <a:t>Identifiez vos sources de stress et faites un plan</a:t>
          </a:r>
          <a:endParaRPr lang="en-US" sz="2000" b="1" dirty="0">
            <a:solidFill>
              <a:srgbClr val="00694E"/>
            </a:solidFill>
            <a:latin typeface="Calibri" panose="020F0502020204030204"/>
            <a:ea typeface="+mn-ea"/>
            <a:cs typeface="+mn-cs"/>
          </a:endParaRPr>
        </a:p>
      </dgm:t>
    </dgm:pt>
    <dgm:pt modelId="{B40258ED-9DC6-44CF-9198-79C019969F38}" type="sibTrans" cxnId="{40991902-AAEA-4E00-A98B-C437ABA7C82E}">
      <dgm:prSet/>
      <dgm:spPr/>
      <dgm:t>
        <a:bodyPr/>
        <a:lstStyle/>
        <a:p>
          <a:endParaRPr lang="en-US" sz="1600"/>
        </a:p>
      </dgm:t>
    </dgm:pt>
    <dgm:pt modelId="{08537721-C368-4AC3-B626-9615D0367633}" type="parTrans" cxnId="{40991902-AAEA-4E00-A98B-C437ABA7C82E}">
      <dgm:prSet/>
      <dgm:spPr/>
      <dgm:t>
        <a:bodyPr/>
        <a:lstStyle/>
        <a:p>
          <a:endParaRPr lang="en-US" sz="1600"/>
        </a:p>
      </dgm:t>
    </dgm:pt>
    <dgm:pt modelId="{7AB7B1F1-2E1C-461A-BC6F-E69F97FF2C66}">
      <dgm:prSet custT="1"/>
      <dgm:spPr>
        <a:xfrm>
          <a:off x="3953" y="2121446"/>
          <a:ext cx="2377306" cy="1012904"/>
        </a:xfrm>
        <a:prstGeom prst="rect">
          <a:avLst/>
        </a:prstGeom>
      </dgm:spPr>
      <dgm:t>
        <a:bodyPr/>
        <a:lstStyle/>
        <a:p>
          <a:pPr>
            <a:buChar char="•"/>
          </a:pPr>
          <a:r>
            <a:rPr lang="fr-CA" sz="1800" dirty="0">
              <a:latin typeface="Calibri" panose="020F0502020204030204"/>
              <a:ea typeface="+mn-ea"/>
              <a:cs typeface="+mn-cs"/>
            </a:rPr>
            <a:t>Il est important de vos créer un plan à court, moyen et long terme. </a:t>
          </a:r>
          <a:endParaRPr lang="en-US" sz="1800" dirty="0">
            <a:latin typeface="Calibri" panose="020F0502020204030204"/>
            <a:ea typeface="+mn-ea"/>
            <a:cs typeface="+mn-cs"/>
          </a:endParaRPr>
        </a:p>
      </dgm:t>
    </dgm:pt>
    <dgm:pt modelId="{CE173FEA-D831-45FC-8D2A-1D1F3D811A73}" type="sibTrans" cxnId="{35813DBC-BD67-4EFA-B264-EAD44C01EAD4}">
      <dgm:prSet/>
      <dgm:spPr/>
      <dgm:t>
        <a:bodyPr/>
        <a:lstStyle/>
        <a:p>
          <a:endParaRPr lang="en-US" sz="1600"/>
        </a:p>
      </dgm:t>
    </dgm:pt>
    <dgm:pt modelId="{31D777D3-5DBB-4841-B970-D6124BB2F30B}" type="parTrans" cxnId="{35813DBC-BD67-4EFA-B264-EAD44C01EAD4}">
      <dgm:prSet/>
      <dgm:spPr/>
      <dgm:t>
        <a:bodyPr/>
        <a:lstStyle/>
        <a:p>
          <a:endParaRPr lang="en-US" sz="1600"/>
        </a:p>
      </dgm:t>
    </dgm:pt>
    <dgm:pt modelId="{C2C7C217-4DCE-4967-99CB-52A4E8233BC0}" type="pres">
      <dgm:prSet presAssocID="{9318F3B8-C498-481F-94FD-1C5DE120BD16}" presName="Name0" presStyleCnt="0">
        <dgm:presLayoutVars>
          <dgm:dir/>
          <dgm:animLvl val="lvl"/>
          <dgm:resizeHandles val="exact"/>
        </dgm:presLayoutVars>
      </dgm:prSet>
      <dgm:spPr/>
    </dgm:pt>
    <dgm:pt modelId="{904D8269-1E40-4CC9-88AC-D3B1CC8304A2}" type="pres">
      <dgm:prSet presAssocID="{2B002EDA-7061-4539-8613-87842510CFA9}" presName="composite" presStyleCnt="0"/>
      <dgm:spPr/>
    </dgm:pt>
    <dgm:pt modelId="{67283B84-17BA-4175-AF33-2E270F6F9368}" type="pres">
      <dgm:prSet presAssocID="{2B002EDA-7061-4539-8613-87842510CFA9}" presName="parTx" presStyleLbl="alignNode1" presStyleIdx="0" presStyleCnt="4" custScaleX="111908" custScaleY="102184">
        <dgm:presLayoutVars>
          <dgm:chMax val="0"/>
          <dgm:chPref val="0"/>
          <dgm:bulletEnabled val="1"/>
        </dgm:presLayoutVars>
      </dgm:prSet>
      <dgm:spPr/>
    </dgm:pt>
    <dgm:pt modelId="{DBBA30D8-2F55-48ED-BA4F-5353B712FF16}" type="pres">
      <dgm:prSet presAssocID="{2B002EDA-7061-4539-8613-87842510CFA9}" presName="desTx" presStyleLbl="alignAccFollowNode1" presStyleIdx="0" presStyleCnt="4" custScaleX="111908" custScaleY="49827" custLinFactNeighborX="-1132" custLinFactNeighborY="-24909">
        <dgm:presLayoutVars>
          <dgm:bulletEnabled val="1"/>
        </dgm:presLayoutVars>
      </dgm:prSet>
      <dgm:spPr/>
    </dgm:pt>
    <dgm:pt modelId="{2493A4AF-6A8C-46A2-B308-D83F5ED441EA}" type="pres">
      <dgm:prSet presAssocID="{B40258ED-9DC6-44CF-9198-79C019969F38}" presName="space" presStyleCnt="0"/>
      <dgm:spPr/>
    </dgm:pt>
    <dgm:pt modelId="{C460BA6E-5B9D-4E9F-BB51-6B884061E286}" type="pres">
      <dgm:prSet presAssocID="{9712A50D-0385-4CE7-A018-DE13390D55E4}" presName="composite" presStyleCnt="0"/>
      <dgm:spPr/>
    </dgm:pt>
    <dgm:pt modelId="{CF5CAB3F-FEBA-4A7D-94F1-FEF892F06AB5}" type="pres">
      <dgm:prSet presAssocID="{9712A50D-0385-4CE7-A018-DE13390D55E4}" presName="parTx" presStyleLbl="alignNode1" presStyleIdx="1" presStyleCnt="4" custScaleX="111908" custScaleY="102184">
        <dgm:presLayoutVars>
          <dgm:chMax val="0"/>
          <dgm:chPref val="0"/>
          <dgm:bulletEnabled val="1"/>
        </dgm:presLayoutVars>
      </dgm:prSet>
      <dgm:spPr/>
    </dgm:pt>
    <dgm:pt modelId="{AC12F73C-8513-4817-A523-04F0BA8D4086}" type="pres">
      <dgm:prSet presAssocID="{9712A50D-0385-4CE7-A018-DE13390D55E4}" presName="desTx" presStyleLbl="alignAccFollowNode1" presStyleIdx="1" presStyleCnt="4" custScaleX="111908" custScaleY="52621" custLinFactNeighborX="-219" custLinFactNeighborY="-22813">
        <dgm:presLayoutVars>
          <dgm:bulletEnabled val="1"/>
        </dgm:presLayoutVars>
      </dgm:prSet>
      <dgm:spPr/>
    </dgm:pt>
    <dgm:pt modelId="{EDD6BD49-048E-47E6-B91D-C7716BA8D8BB}" type="pres">
      <dgm:prSet presAssocID="{0BE874BB-6ABC-4ED3-8094-0AFE889049BC}" presName="space" presStyleCnt="0"/>
      <dgm:spPr/>
    </dgm:pt>
    <dgm:pt modelId="{5AB3708F-D135-4DAD-88ED-8A956035B4DA}" type="pres">
      <dgm:prSet presAssocID="{A390837F-03E4-4DCC-A1EC-01383C5AF4DA}" presName="composite" presStyleCnt="0"/>
      <dgm:spPr/>
    </dgm:pt>
    <dgm:pt modelId="{4AB3E8C7-8283-4B0F-9CD0-C973D16F53DF}" type="pres">
      <dgm:prSet presAssocID="{A390837F-03E4-4DCC-A1EC-01383C5AF4DA}" presName="parTx" presStyleLbl="alignNode1" presStyleIdx="2" presStyleCnt="4" custScaleX="111908" custScaleY="102184">
        <dgm:presLayoutVars>
          <dgm:chMax val="0"/>
          <dgm:chPref val="0"/>
          <dgm:bulletEnabled val="1"/>
        </dgm:presLayoutVars>
      </dgm:prSet>
      <dgm:spPr/>
    </dgm:pt>
    <dgm:pt modelId="{8147BCE0-A6FC-4F69-914E-413AD91BCF13}" type="pres">
      <dgm:prSet presAssocID="{A390837F-03E4-4DCC-A1EC-01383C5AF4DA}" presName="desTx" presStyleLbl="alignAccFollowNode1" presStyleIdx="2" presStyleCnt="4" custScaleX="111908" custScaleY="51714" custLinFactNeighborX="377" custLinFactNeighborY="-23494">
        <dgm:presLayoutVars>
          <dgm:bulletEnabled val="1"/>
        </dgm:presLayoutVars>
      </dgm:prSet>
      <dgm:spPr/>
    </dgm:pt>
    <dgm:pt modelId="{5BEB940C-CC0B-4362-8A3A-468C14AEA059}" type="pres">
      <dgm:prSet presAssocID="{E3A00E83-B294-422F-8A18-660C548A19C4}" presName="space" presStyleCnt="0"/>
      <dgm:spPr/>
    </dgm:pt>
    <dgm:pt modelId="{4AAFA62E-F21D-494E-88CB-DE1D63BEBA7F}" type="pres">
      <dgm:prSet presAssocID="{61903E25-2F52-48DD-8503-62C1A09C32F2}" presName="composite" presStyleCnt="0"/>
      <dgm:spPr/>
    </dgm:pt>
    <dgm:pt modelId="{58122856-F333-41CC-84D2-2F32FA418CD9}" type="pres">
      <dgm:prSet presAssocID="{61903E25-2F52-48DD-8503-62C1A09C32F2}" presName="parTx" presStyleLbl="alignNode1" presStyleIdx="3" presStyleCnt="4" custScaleX="111908" custScaleY="102184" custLinFactNeighborY="0">
        <dgm:presLayoutVars>
          <dgm:chMax val="0"/>
          <dgm:chPref val="0"/>
          <dgm:bulletEnabled val="1"/>
        </dgm:presLayoutVars>
      </dgm:prSet>
      <dgm:spPr/>
    </dgm:pt>
    <dgm:pt modelId="{35C1D895-1976-4573-9D2A-F961BAB32724}" type="pres">
      <dgm:prSet presAssocID="{61903E25-2F52-48DD-8503-62C1A09C32F2}" presName="desTx" presStyleLbl="alignAccFollowNode1" presStyleIdx="3" presStyleCnt="4" custScaleX="111908" custScaleY="51103" custLinFactNeighborX="160" custLinFactNeighborY="-24111">
        <dgm:presLayoutVars>
          <dgm:bulletEnabled val="1"/>
        </dgm:presLayoutVars>
      </dgm:prSet>
      <dgm:spPr/>
    </dgm:pt>
  </dgm:ptLst>
  <dgm:cxnLst>
    <dgm:cxn modelId="{40991902-AAEA-4E00-A98B-C437ABA7C82E}" srcId="{9318F3B8-C498-481F-94FD-1C5DE120BD16}" destId="{2B002EDA-7061-4539-8613-87842510CFA9}" srcOrd="0" destOrd="0" parTransId="{08537721-C368-4AC3-B626-9615D0367633}" sibTransId="{B40258ED-9DC6-44CF-9198-79C019969F38}"/>
    <dgm:cxn modelId="{9A314920-589D-4192-86C6-CB7C02CB83CD}" type="presOf" srcId="{A390837F-03E4-4DCC-A1EC-01383C5AF4DA}" destId="{4AB3E8C7-8283-4B0F-9CD0-C973D16F53DF}" srcOrd="0" destOrd="0" presId="urn:microsoft.com/office/officeart/2005/8/layout/hList1"/>
    <dgm:cxn modelId="{A1901027-4ECA-4E42-82D4-05D85D15B4DF}" type="presOf" srcId="{7AB7B1F1-2E1C-461A-BC6F-E69F97FF2C66}" destId="{DBBA30D8-2F55-48ED-BA4F-5353B712FF16}" srcOrd="0" destOrd="0" presId="urn:microsoft.com/office/officeart/2005/8/layout/hList1"/>
    <dgm:cxn modelId="{59822D60-5B60-4597-A385-A7E792AC983E}" type="presOf" srcId="{2B002EDA-7061-4539-8613-87842510CFA9}" destId="{67283B84-17BA-4175-AF33-2E270F6F9368}" srcOrd="0" destOrd="0" presId="urn:microsoft.com/office/officeart/2005/8/layout/hList1"/>
    <dgm:cxn modelId="{2C496F43-2432-42B3-B50E-1160757E3F8C}" srcId="{9318F3B8-C498-481F-94FD-1C5DE120BD16}" destId="{A390837F-03E4-4DCC-A1EC-01383C5AF4DA}" srcOrd="2" destOrd="0" parTransId="{09150DB7-251B-49AF-BBD0-CC55F3230125}" sibTransId="{E3A00E83-B294-422F-8A18-660C548A19C4}"/>
    <dgm:cxn modelId="{FD38816E-471F-4CBB-BC82-8153B06D9426}" type="presOf" srcId="{9712A50D-0385-4CE7-A018-DE13390D55E4}" destId="{CF5CAB3F-FEBA-4A7D-94F1-FEF892F06AB5}" srcOrd="0" destOrd="0" presId="urn:microsoft.com/office/officeart/2005/8/layout/hList1"/>
    <dgm:cxn modelId="{FC0B2978-7D57-49E1-A0D8-7BF53B4A42DB}" srcId="{61903E25-2F52-48DD-8503-62C1A09C32F2}" destId="{18127CBA-0F1E-4865-A43C-0311DAA4F702}" srcOrd="0" destOrd="0" parTransId="{BCA4CEEE-F137-493C-99F7-5D01AAF754ED}" sibTransId="{D478A6A3-9909-438F-B10B-168446DCD507}"/>
    <dgm:cxn modelId="{B0F0D585-B4EC-4529-A711-C2E70729AC61}" type="presOf" srcId="{18127CBA-0F1E-4865-A43C-0311DAA4F702}" destId="{35C1D895-1976-4573-9D2A-F961BAB32724}" srcOrd="0" destOrd="0" presId="urn:microsoft.com/office/officeart/2005/8/layout/hList1"/>
    <dgm:cxn modelId="{DFE7C9AC-4D1E-4203-A5FE-68AE7D07F819}" type="presOf" srcId="{61903E25-2F52-48DD-8503-62C1A09C32F2}" destId="{58122856-F333-41CC-84D2-2F32FA418CD9}" srcOrd="0" destOrd="0" presId="urn:microsoft.com/office/officeart/2005/8/layout/hList1"/>
    <dgm:cxn modelId="{ACC50BAD-F341-4992-877B-D7B60E5C9A6B}" srcId="{9712A50D-0385-4CE7-A018-DE13390D55E4}" destId="{374A94F5-424A-4F34-80CD-D2E833F729EF}" srcOrd="0" destOrd="0" parTransId="{69F47B7C-9115-48AC-B367-FFB3323479D1}" sibTransId="{0E237497-AD17-42F1-9B05-58E447026EE6}"/>
    <dgm:cxn modelId="{35813DBC-BD67-4EFA-B264-EAD44C01EAD4}" srcId="{2B002EDA-7061-4539-8613-87842510CFA9}" destId="{7AB7B1F1-2E1C-461A-BC6F-E69F97FF2C66}" srcOrd="0" destOrd="0" parTransId="{31D777D3-5DBB-4841-B970-D6124BB2F30B}" sibTransId="{CE173FEA-D831-45FC-8D2A-1D1F3D811A73}"/>
    <dgm:cxn modelId="{C6E798C5-6A3C-4BC2-9C81-E733AA7A8DD5}" srcId="{9318F3B8-C498-481F-94FD-1C5DE120BD16}" destId="{61903E25-2F52-48DD-8503-62C1A09C32F2}" srcOrd="3" destOrd="0" parTransId="{A475318A-D3C1-4F7F-83C6-CD18951AC8D3}" sibTransId="{098C52D8-0FC0-437E-BD49-DAF8471771D2}"/>
    <dgm:cxn modelId="{718103C6-E99F-436D-8971-D527A3055FFC}" type="presOf" srcId="{374A94F5-424A-4F34-80CD-D2E833F729EF}" destId="{AC12F73C-8513-4817-A523-04F0BA8D4086}" srcOrd="0" destOrd="0" presId="urn:microsoft.com/office/officeart/2005/8/layout/hList1"/>
    <dgm:cxn modelId="{E9F42FCB-142E-4E1D-9E18-C8C6EE697AE8}" srcId="{A390837F-03E4-4DCC-A1EC-01383C5AF4DA}" destId="{35A94FA6-930E-4BA7-82EA-0E96D1FF5F27}" srcOrd="0" destOrd="0" parTransId="{7F78CC93-3728-411A-B01B-ABFEAF00A08B}" sibTransId="{AE9D5213-2BB5-44DB-A095-93D60E3CC7EA}"/>
    <dgm:cxn modelId="{E073BECB-2654-4A46-9ED3-5871C4313413}" type="presOf" srcId="{9318F3B8-C498-481F-94FD-1C5DE120BD16}" destId="{C2C7C217-4DCE-4967-99CB-52A4E8233BC0}" srcOrd="0" destOrd="0" presId="urn:microsoft.com/office/officeart/2005/8/layout/hList1"/>
    <dgm:cxn modelId="{B19B11D1-ED95-4AE7-8012-43EE2FEC5D87}" type="presOf" srcId="{35A94FA6-930E-4BA7-82EA-0E96D1FF5F27}" destId="{8147BCE0-A6FC-4F69-914E-413AD91BCF13}" srcOrd="0" destOrd="0" presId="urn:microsoft.com/office/officeart/2005/8/layout/hList1"/>
    <dgm:cxn modelId="{1A7832F3-D8C5-4044-8EBC-2B4419406674}" srcId="{9318F3B8-C498-481F-94FD-1C5DE120BD16}" destId="{9712A50D-0385-4CE7-A018-DE13390D55E4}" srcOrd="1" destOrd="0" parTransId="{3B343936-C3E2-43B1-A098-E482ADA76C75}" sibTransId="{0BE874BB-6ABC-4ED3-8094-0AFE889049BC}"/>
    <dgm:cxn modelId="{692DDF09-9F2B-4E4F-AA31-896F35773185}" type="presParOf" srcId="{C2C7C217-4DCE-4967-99CB-52A4E8233BC0}" destId="{904D8269-1E40-4CC9-88AC-D3B1CC8304A2}" srcOrd="0" destOrd="0" presId="urn:microsoft.com/office/officeart/2005/8/layout/hList1"/>
    <dgm:cxn modelId="{36A4F604-9C41-4FC3-B5C6-F6D8FB91BF24}" type="presParOf" srcId="{904D8269-1E40-4CC9-88AC-D3B1CC8304A2}" destId="{67283B84-17BA-4175-AF33-2E270F6F9368}" srcOrd="0" destOrd="0" presId="urn:microsoft.com/office/officeart/2005/8/layout/hList1"/>
    <dgm:cxn modelId="{547B0D73-D267-4FBF-8A94-7B859CC1CC37}" type="presParOf" srcId="{904D8269-1E40-4CC9-88AC-D3B1CC8304A2}" destId="{DBBA30D8-2F55-48ED-BA4F-5353B712FF16}" srcOrd="1" destOrd="0" presId="urn:microsoft.com/office/officeart/2005/8/layout/hList1"/>
    <dgm:cxn modelId="{EDC9E115-F041-409D-AEC7-4104BC75D7DE}" type="presParOf" srcId="{C2C7C217-4DCE-4967-99CB-52A4E8233BC0}" destId="{2493A4AF-6A8C-46A2-B308-D83F5ED441EA}" srcOrd="1" destOrd="0" presId="urn:microsoft.com/office/officeart/2005/8/layout/hList1"/>
    <dgm:cxn modelId="{E3A6E9B3-FAAD-4C71-B406-FD55A83E7B94}" type="presParOf" srcId="{C2C7C217-4DCE-4967-99CB-52A4E8233BC0}" destId="{C460BA6E-5B9D-4E9F-BB51-6B884061E286}" srcOrd="2" destOrd="0" presId="urn:microsoft.com/office/officeart/2005/8/layout/hList1"/>
    <dgm:cxn modelId="{47FF101A-042C-42B4-865E-E8E24C92A929}" type="presParOf" srcId="{C460BA6E-5B9D-4E9F-BB51-6B884061E286}" destId="{CF5CAB3F-FEBA-4A7D-94F1-FEF892F06AB5}" srcOrd="0" destOrd="0" presId="urn:microsoft.com/office/officeart/2005/8/layout/hList1"/>
    <dgm:cxn modelId="{1D90F628-CC92-486A-8B81-DFD4BF7DCC4E}" type="presParOf" srcId="{C460BA6E-5B9D-4E9F-BB51-6B884061E286}" destId="{AC12F73C-8513-4817-A523-04F0BA8D4086}" srcOrd="1" destOrd="0" presId="urn:microsoft.com/office/officeart/2005/8/layout/hList1"/>
    <dgm:cxn modelId="{1EC04139-4944-47FD-9006-DD3FA5962FC7}" type="presParOf" srcId="{C2C7C217-4DCE-4967-99CB-52A4E8233BC0}" destId="{EDD6BD49-048E-47E6-B91D-C7716BA8D8BB}" srcOrd="3" destOrd="0" presId="urn:microsoft.com/office/officeart/2005/8/layout/hList1"/>
    <dgm:cxn modelId="{C22DF767-2AA2-4EC6-AE6F-402BD91EF098}" type="presParOf" srcId="{C2C7C217-4DCE-4967-99CB-52A4E8233BC0}" destId="{5AB3708F-D135-4DAD-88ED-8A956035B4DA}" srcOrd="4" destOrd="0" presId="urn:microsoft.com/office/officeart/2005/8/layout/hList1"/>
    <dgm:cxn modelId="{2CDC054C-0E2E-4EC6-8490-D39DBF078749}" type="presParOf" srcId="{5AB3708F-D135-4DAD-88ED-8A956035B4DA}" destId="{4AB3E8C7-8283-4B0F-9CD0-C973D16F53DF}" srcOrd="0" destOrd="0" presId="urn:microsoft.com/office/officeart/2005/8/layout/hList1"/>
    <dgm:cxn modelId="{963DA8B1-0072-40D7-AED7-AE2EB59325F8}" type="presParOf" srcId="{5AB3708F-D135-4DAD-88ED-8A956035B4DA}" destId="{8147BCE0-A6FC-4F69-914E-413AD91BCF13}" srcOrd="1" destOrd="0" presId="urn:microsoft.com/office/officeart/2005/8/layout/hList1"/>
    <dgm:cxn modelId="{F0617402-D229-40EA-A5E1-F2BE25AA07F1}" type="presParOf" srcId="{C2C7C217-4DCE-4967-99CB-52A4E8233BC0}" destId="{5BEB940C-CC0B-4362-8A3A-468C14AEA059}" srcOrd="5" destOrd="0" presId="urn:microsoft.com/office/officeart/2005/8/layout/hList1"/>
    <dgm:cxn modelId="{586FF1FD-D7CA-45E6-B884-F6352F874F88}" type="presParOf" srcId="{C2C7C217-4DCE-4967-99CB-52A4E8233BC0}" destId="{4AAFA62E-F21D-494E-88CB-DE1D63BEBA7F}" srcOrd="6" destOrd="0" presId="urn:microsoft.com/office/officeart/2005/8/layout/hList1"/>
    <dgm:cxn modelId="{C5ABCAB3-F20D-4911-9CB1-196BE21F9523}" type="presParOf" srcId="{4AAFA62E-F21D-494E-88CB-DE1D63BEBA7F}" destId="{58122856-F333-41CC-84D2-2F32FA418CD9}" srcOrd="0" destOrd="0" presId="urn:microsoft.com/office/officeart/2005/8/layout/hList1"/>
    <dgm:cxn modelId="{016BC47D-8566-4F13-A87C-5C042A0F5EF2}" type="presParOf" srcId="{4AAFA62E-F21D-494E-88CB-DE1D63BEBA7F}" destId="{35C1D895-1976-4573-9D2A-F961BAB327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8F3B8-C498-481F-94FD-1C5DE120BD16}"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2B002EDA-7061-4539-8613-87842510CFA9}">
      <dgm:prSet custT="1"/>
      <dgm:spPr>
        <a:xfrm>
          <a:off x="3953" y="1216986"/>
          <a:ext cx="2377306" cy="904460"/>
        </a:xfrm>
        <a:prstGeom prst="rect">
          <a:avLst/>
        </a:prstGeom>
      </dgm:spPr>
      <dgm:t>
        <a:bodyPr/>
        <a:lstStyle/>
        <a:p>
          <a:pPr>
            <a:buNone/>
          </a:pPr>
          <a:r>
            <a:rPr lang="fr-CA" sz="1800" b="1" dirty="0">
              <a:solidFill>
                <a:srgbClr val="00694E"/>
              </a:solidFill>
              <a:latin typeface="Calibri" panose="020F0502020204030204" pitchFamily="34" charset="0"/>
              <a:cs typeface="Calibri" panose="020F0502020204030204" pitchFamily="34" charset="0"/>
            </a:rPr>
            <a:t>Substituez vos vieilles habitudes pour des habitues de vie plus saines </a:t>
          </a:r>
          <a:endParaRPr lang="en-US" sz="1800" b="1" dirty="0">
            <a:solidFill>
              <a:srgbClr val="00694E"/>
            </a:solidFill>
            <a:latin typeface="Calibri" panose="020F0502020204030204" pitchFamily="34" charset="0"/>
            <a:ea typeface="+mn-ea"/>
            <a:cs typeface="Calibri" panose="020F0502020204030204" pitchFamily="34" charset="0"/>
          </a:endParaRPr>
        </a:p>
      </dgm:t>
    </dgm:pt>
    <dgm:pt modelId="{08537721-C368-4AC3-B626-9615D0367633}" type="parTrans" cxnId="{40991902-AAEA-4E00-A98B-C437ABA7C82E}">
      <dgm:prSet/>
      <dgm:spPr/>
      <dgm:t>
        <a:bodyPr/>
        <a:lstStyle/>
        <a:p>
          <a:endParaRPr lang="en-US"/>
        </a:p>
      </dgm:t>
    </dgm:pt>
    <dgm:pt modelId="{B40258ED-9DC6-44CF-9198-79C019969F38}" type="sibTrans" cxnId="{40991902-AAEA-4E00-A98B-C437ABA7C82E}">
      <dgm:prSet/>
      <dgm:spPr/>
      <dgm:t>
        <a:bodyPr/>
        <a:lstStyle/>
        <a:p>
          <a:endParaRPr lang="en-US"/>
        </a:p>
      </dgm:t>
    </dgm:pt>
    <dgm:pt modelId="{7AB7B1F1-2E1C-461A-BC6F-E69F97FF2C66}">
      <dgm:prSet custT="1"/>
      <dgm:spPr>
        <a:xfrm>
          <a:off x="3953" y="2121446"/>
          <a:ext cx="2377306" cy="1012904"/>
        </a:xfrm>
        <a:prstGeom prst="rect">
          <a:avLst/>
        </a:prstGeom>
      </dgm:spPr>
      <dgm:t>
        <a:bodyPr/>
        <a:lstStyle/>
        <a:p>
          <a:pPr>
            <a:buChar char="•"/>
          </a:pPr>
          <a:r>
            <a:rPr lang="fr-CA" sz="1800" dirty="0">
              <a:latin typeface="Calibri" panose="020F0502020204030204" pitchFamily="34" charset="0"/>
              <a:cs typeface="Calibri" panose="020F0502020204030204" pitchFamily="34" charset="0"/>
            </a:rPr>
            <a:t>Des habitudes de vie plus saines réduisent le stress</a:t>
          </a:r>
          <a:endParaRPr lang="en-US" sz="1800" dirty="0">
            <a:latin typeface="Calibri" panose="020F0502020204030204" pitchFamily="34" charset="0"/>
            <a:ea typeface="+mn-ea"/>
            <a:cs typeface="Calibri" panose="020F0502020204030204" pitchFamily="34" charset="0"/>
          </a:endParaRPr>
        </a:p>
      </dgm:t>
    </dgm:pt>
    <dgm:pt modelId="{31D777D3-5DBB-4841-B970-D6124BB2F30B}" type="parTrans" cxnId="{35813DBC-BD67-4EFA-B264-EAD44C01EAD4}">
      <dgm:prSet/>
      <dgm:spPr/>
      <dgm:t>
        <a:bodyPr/>
        <a:lstStyle/>
        <a:p>
          <a:endParaRPr lang="en-US"/>
        </a:p>
      </dgm:t>
    </dgm:pt>
    <dgm:pt modelId="{CE173FEA-D831-45FC-8D2A-1D1F3D811A73}" type="sibTrans" cxnId="{35813DBC-BD67-4EFA-B264-EAD44C01EAD4}">
      <dgm:prSet/>
      <dgm:spPr/>
      <dgm:t>
        <a:bodyPr/>
        <a:lstStyle/>
        <a:p>
          <a:endParaRPr lang="en-US"/>
        </a:p>
      </dgm:t>
    </dgm:pt>
    <dgm:pt modelId="{9712A50D-0385-4CE7-A018-DE13390D55E4}">
      <dgm:prSet custT="1"/>
      <dgm:spPr>
        <a:xfrm>
          <a:off x="2714082" y="1216986"/>
          <a:ext cx="2377306" cy="904460"/>
        </a:xfrm>
        <a:prstGeom prst="rect">
          <a:avLst/>
        </a:prstGeom>
      </dgm:spPr>
      <dgm:t>
        <a:bodyPr/>
        <a:lstStyle/>
        <a:p>
          <a:pPr>
            <a:buNone/>
          </a:pPr>
          <a:r>
            <a:rPr lang="fr-CA" sz="2000" b="1" dirty="0">
              <a:solidFill>
                <a:srgbClr val="00694E"/>
              </a:solidFill>
              <a:latin typeface="Calibri" panose="020F0502020204030204" pitchFamily="34" charset="0"/>
              <a:cs typeface="Calibri" panose="020F0502020204030204" pitchFamily="34" charset="0"/>
            </a:rPr>
            <a:t>Révisez vos plans et ne craignez pas de les ajuster plusieurs fois</a:t>
          </a:r>
          <a:endParaRPr lang="en-US" sz="2000" b="1" dirty="0">
            <a:solidFill>
              <a:srgbClr val="00694E"/>
            </a:solidFill>
            <a:latin typeface="Calibri" panose="020F0502020204030204" pitchFamily="34" charset="0"/>
            <a:ea typeface="+mn-ea"/>
            <a:cs typeface="Calibri" panose="020F0502020204030204" pitchFamily="34" charset="0"/>
          </a:endParaRPr>
        </a:p>
      </dgm:t>
    </dgm:pt>
    <dgm:pt modelId="{3B343936-C3E2-43B1-A098-E482ADA76C75}" type="parTrans" cxnId="{1A7832F3-D8C5-4044-8EBC-2B4419406674}">
      <dgm:prSet/>
      <dgm:spPr/>
      <dgm:t>
        <a:bodyPr/>
        <a:lstStyle/>
        <a:p>
          <a:endParaRPr lang="en-US"/>
        </a:p>
      </dgm:t>
    </dgm:pt>
    <dgm:pt modelId="{0BE874BB-6ABC-4ED3-8094-0AFE889049BC}" type="sibTrans" cxnId="{1A7832F3-D8C5-4044-8EBC-2B4419406674}">
      <dgm:prSet/>
      <dgm:spPr/>
      <dgm:t>
        <a:bodyPr/>
        <a:lstStyle/>
        <a:p>
          <a:endParaRPr lang="en-US"/>
        </a:p>
      </dgm:t>
    </dgm:pt>
    <dgm:pt modelId="{374A94F5-424A-4F34-80CD-D2E833F729EF}">
      <dgm:prSet custT="1"/>
      <dgm:spPr>
        <a:xfrm>
          <a:off x="2714082" y="2121446"/>
          <a:ext cx="2377306" cy="1012904"/>
        </a:xfrm>
        <a:prstGeom prst="rect">
          <a:avLst/>
        </a:prstGeom>
      </dgm:spPr>
      <dgm:t>
        <a:bodyPr/>
        <a:lstStyle/>
        <a:p>
          <a:pPr>
            <a:buChar char="•"/>
          </a:pPr>
          <a:r>
            <a:rPr lang="fr-CA" sz="1800" dirty="0">
              <a:latin typeface="Calibri" panose="020F0502020204030204" pitchFamily="34" charset="0"/>
              <a:cs typeface="Calibri" panose="020F0502020204030204" pitchFamily="34" charset="0"/>
            </a:rPr>
            <a:t>Une révision régulière de nos plans aide à atteindre les objectifs fixés</a:t>
          </a:r>
          <a:endParaRPr lang="en-US" sz="1800" dirty="0">
            <a:latin typeface="Calibri" panose="020F0502020204030204" pitchFamily="34" charset="0"/>
            <a:ea typeface="+mn-ea"/>
            <a:cs typeface="Calibri" panose="020F0502020204030204" pitchFamily="34" charset="0"/>
          </a:endParaRPr>
        </a:p>
      </dgm:t>
    </dgm:pt>
    <dgm:pt modelId="{69F47B7C-9115-48AC-B367-FFB3323479D1}" type="parTrans" cxnId="{ACC50BAD-F341-4992-877B-D7B60E5C9A6B}">
      <dgm:prSet/>
      <dgm:spPr/>
      <dgm:t>
        <a:bodyPr/>
        <a:lstStyle/>
        <a:p>
          <a:endParaRPr lang="en-US"/>
        </a:p>
      </dgm:t>
    </dgm:pt>
    <dgm:pt modelId="{0E237497-AD17-42F1-9B05-58E447026EE6}" type="sibTrans" cxnId="{ACC50BAD-F341-4992-877B-D7B60E5C9A6B}">
      <dgm:prSet/>
      <dgm:spPr/>
      <dgm:t>
        <a:bodyPr/>
        <a:lstStyle/>
        <a:p>
          <a:endParaRPr lang="en-US"/>
        </a:p>
      </dgm:t>
    </dgm:pt>
    <dgm:pt modelId="{A390837F-03E4-4DCC-A1EC-01383C5AF4DA}">
      <dgm:prSet custT="1"/>
      <dgm:spPr>
        <a:xfrm>
          <a:off x="5424211" y="1216986"/>
          <a:ext cx="2377306" cy="904460"/>
        </a:xfrm>
        <a:prstGeom prst="rect">
          <a:avLst/>
        </a:prstGeom>
      </dgm:spPr>
      <dgm:t>
        <a:bodyPr/>
        <a:lstStyle/>
        <a:p>
          <a:pPr>
            <a:buNone/>
          </a:pPr>
          <a:r>
            <a:rPr lang="fr-CA" sz="2000" b="1" dirty="0">
              <a:solidFill>
                <a:srgbClr val="00694E"/>
              </a:solidFill>
              <a:latin typeface="Calibri" panose="020F0502020204030204" pitchFamily="34" charset="0"/>
              <a:cs typeface="Calibri" panose="020F0502020204030204" pitchFamily="34" charset="0"/>
            </a:rPr>
            <a:t>Suivez vos progrès et célébrez vos petites victoires</a:t>
          </a:r>
          <a:endParaRPr lang="en-US" sz="2000" b="1" dirty="0">
            <a:solidFill>
              <a:srgbClr val="00694E"/>
            </a:solidFill>
            <a:latin typeface="Calibri" panose="020F0502020204030204" pitchFamily="34" charset="0"/>
            <a:ea typeface="+mn-ea"/>
            <a:cs typeface="Calibri" panose="020F0502020204030204" pitchFamily="34" charset="0"/>
          </a:endParaRPr>
        </a:p>
      </dgm:t>
    </dgm:pt>
    <dgm:pt modelId="{09150DB7-251B-49AF-BBD0-CC55F3230125}" type="parTrans" cxnId="{2C496F43-2432-42B3-B50E-1160757E3F8C}">
      <dgm:prSet/>
      <dgm:spPr/>
      <dgm:t>
        <a:bodyPr/>
        <a:lstStyle/>
        <a:p>
          <a:endParaRPr lang="en-US"/>
        </a:p>
      </dgm:t>
    </dgm:pt>
    <dgm:pt modelId="{E3A00E83-B294-422F-8A18-660C548A19C4}" type="sibTrans" cxnId="{2C496F43-2432-42B3-B50E-1160757E3F8C}">
      <dgm:prSet/>
      <dgm:spPr/>
      <dgm:t>
        <a:bodyPr/>
        <a:lstStyle/>
        <a:p>
          <a:endParaRPr lang="en-US"/>
        </a:p>
      </dgm:t>
    </dgm:pt>
    <dgm:pt modelId="{35A94FA6-930E-4BA7-82EA-0E96D1FF5F27}">
      <dgm:prSet custT="1"/>
      <dgm:spPr>
        <a:xfrm>
          <a:off x="5424211" y="2121446"/>
          <a:ext cx="2377306" cy="1012904"/>
        </a:xfrm>
        <a:prstGeom prst="rect">
          <a:avLst/>
        </a:prstGeom>
      </dgm:spPr>
      <dgm:t>
        <a:bodyPr/>
        <a:lstStyle/>
        <a:p>
          <a:pPr>
            <a:buChar char="•"/>
          </a:pPr>
          <a:r>
            <a:rPr lang="fr-CA" sz="1800" dirty="0">
              <a:latin typeface="Calibri" panose="020F0502020204030204" pitchFamily="34" charset="0"/>
              <a:cs typeface="Calibri" panose="020F0502020204030204" pitchFamily="34" charset="0"/>
            </a:rPr>
            <a:t>Surveillez vos résultats et soyez fier de les atteindre</a:t>
          </a:r>
          <a:endParaRPr lang="en-US" sz="2400" dirty="0">
            <a:latin typeface="Calibri" panose="020F0502020204030204" pitchFamily="34" charset="0"/>
            <a:ea typeface="+mn-ea"/>
            <a:cs typeface="Calibri" panose="020F0502020204030204" pitchFamily="34" charset="0"/>
          </a:endParaRPr>
        </a:p>
      </dgm:t>
    </dgm:pt>
    <dgm:pt modelId="{7F78CC93-3728-411A-B01B-ABFEAF00A08B}" type="parTrans" cxnId="{E9F42FCB-142E-4E1D-9E18-C8C6EE697AE8}">
      <dgm:prSet/>
      <dgm:spPr/>
      <dgm:t>
        <a:bodyPr/>
        <a:lstStyle/>
        <a:p>
          <a:endParaRPr lang="en-US"/>
        </a:p>
      </dgm:t>
    </dgm:pt>
    <dgm:pt modelId="{AE9D5213-2BB5-44DB-A095-93D60E3CC7EA}" type="sibTrans" cxnId="{E9F42FCB-142E-4E1D-9E18-C8C6EE697AE8}">
      <dgm:prSet/>
      <dgm:spPr/>
      <dgm:t>
        <a:bodyPr/>
        <a:lstStyle/>
        <a:p>
          <a:endParaRPr lang="en-US"/>
        </a:p>
      </dgm:t>
    </dgm:pt>
    <dgm:pt modelId="{C2C7C217-4DCE-4967-99CB-52A4E8233BC0}" type="pres">
      <dgm:prSet presAssocID="{9318F3B8-C498-481F-94FD-1C5DE120BD16}" presName="Name0" presStyleCnt="0">
        <dgm:presLayoutVars>
          <dgm:dir/>
          <dgm:animLvl val="lvl"/>
          <dgm:resizeHandles val="exact"/>
        </dgm:presLayoutVars>
      </dgm:prSet>
      <dgm:spPr/>
    </dgm:pt>
    <dgm:pt modelId="{904D8269-1E40-4CC9-88AC-D3B1CC8304A2}" type="pres">
      <dgm:prSet presAssocID="{2B002EDA-7061-4539-8613-87842510CFA9}" presName="composite" presStyleCnt="0"/>
      <dgm:spPr/>
    </dgm:pt>
    <dgm:pt modelId="{67283B84-17BA-4175-AF33-2E270F6F9368}" type="pres">
      <dgm:prSet presAssocID="{2B002EDA-7061-4539-8613-87842510CFA9}" presName="parTx" presStyleLbl="alignNode1" presStyleIdx="0" presStyleCnt="3">
        <dgm:presLayoutVars>
          <dgm:chMax val="0"/>
          <dgm:chPref val="0"/>
          <dgm:bulletEnabled val="1"/>
        </dgm:presLayoutVars>
      </dgm:prSet>
      <dgm:spPr/>
    </dgm:pt>
    <dgm:pt modelId="{DBBA30D8-2F55-48ED-BA4F-5353B712FF16}" type="pres">
      <dgm:prSet presAssocID="{2B002EDA-7061-4539-8613-87842510CFA9}" presName="desTx" presStyleLbl="alignAccFollowNode1" presStyleIdx="0" presStyleCnt="3">
        <dgm:presLayoutVars>
          <dgm:bulletEnabled val="1"/>
        </dgm:presLayoutVars>
      </dgm:prSet>
      <dgm:spPr/>
    </dgm:pt>
    <dgm:pt modelId="{2493A4AF-6A8C-46A2-B308-D83F5ED441EA}" type="pres">
      <dgm:prSet presAssocID="{B40258ED-9DC6-44CF-9198-79C019969F38}" presName="space" presStyleCnt="0"/>
      <dgm:spPr/>
    </dgm:pt>
    <dgm:pt modelId="{C460BA6E-5B9D-4E9F-BB51-6B884061E286}" type="pres">
      <dgm:prSet presAssocID="{9712A50D-0385-4CE7-A018-DE13390D55E4}" presName="composite" presStyleCnt="0"/>
      <dgm:spPr/>
    </dgm:pt>
    <dgm:pt modelId="{CF5CAB3F-FEBA-4A7D-94F1-FEF892F06AB5}" type="pres">
      <dgm:prSet presAssocID="{9712A50D-0385-4CE7-A018-DE13390D55E4}" presName="parTx" presStyleLbl="alignNode1" presStyleIdx="1" presStyleCnt="3">
        <dgm:presLayoutVars>
          <dgm:chMax val="0"/>
          <dgm:chPref val="0"/>
          <dgm:bulletEnabled val="1"/>
        </dgm:presLayoutVars>
      </dgm:prSet>
      <dgm:spPr/>
    </dgm:pt>
    <dgm:pt modelId="{AC12F73C-8513-4817-A523-04F0BA8D4086}" type="pres">
      <dgm:prSet presAssocID="{9712A50D-0385-4CE7-A018-DE13390D55E4}" presName="desTx" presStyleLbl="alignAccFollowNode1" presStyleIdx="1" presStyleCnt="3">
        <dgm:presLayoutVars>
          <dgm:bulletEnabled val="1"/>
        </dgm:presLayoutVars>
      </dgm:prSet>
      <dgm:spPr/>
    </dgm:pt>
    <dgm:pt modelId="{EDD6BD49-048E-47E6-B91D-C7716BA8D8BB}" type="pres">
      <dgm:prSet presAssocID="{0BE874BB-6ABC-4ED3-8094-0AFE889049BC}" presName="space" presStyleCnt="0"/>
      <dgm:spPr/>
    </dgm:pt>
    <dgm:pt modelId="{5AB3708F-D135-4DAD-88ED-8A956035B4DA}" type="pres">
      <dgm:prSet presAssocID="{A390837F-03E4-4DCC-A1EC-01383C5AF4DA}" presName="composite" presStyleCnt="0"/>
      <dgm:spPr/>
    </dgm:pt>
    <dgm:pt modelId="{4AB3E8C7-8283-4B0F-9CD0-C973D16F53DF}" type="pres">
      <dgm:prSet presAssocID="{A390837F-03E4-4DCC-A1EC-01383C5AF4DA}" presName="parTx" presStyleLbl="alignNode1" presStyleIdx="2" presStyleCnt="3">
        <dgm:presLayoutVars>
          <dgm:chMax val="0"/>
          <dgm:chPref val="0"/>
          <dgm:bulletEnabled val="1"/>
        </dgm:presLayoutVars>
      </dgm:prSet>
      <dgm:spPr/>
    </dgm:pt>
    <dgm:pt modelId="{8147BCE0-A6FC-4F69-914E-413AD91BCF13}" type="pres">
      <dgm:prSet presAssocID="{A390837F-03E4-4DCC-A1EC-01383C5AF4DA}" presName="desTx" presStyleLbl="alignAccFollowNode1" presStyleIdx="2" presStyleCnt="3">
        <dgm:presLayoutVars>
          <dgm:bulletEnabled val="1"/>
        </dgm:presLayoutVars>
      </dgm:prSet>
      <dgm:spPr/>
    </dgm:pt>
  </dgm:ptLst>
  <dgm:cxnLst>
    <dgm:cxn modelId="{40991902-AAEA-4E00-A98B-C437ABA7C82E}" srcId="{9318F3B8-C498-481F-94FD-1C5DE120BD16}" destId="{2B002EDA-7061-4539-8613-87842510CFA9}" srcOrd="0" destOrd="0" parTransId="{08537721-C368-4AC3-B626-9615D0367633}" sibTransId="{B40258ED-9DC6-44CF-9198-79C019969F38}"/>
    <dgm:cxn modelId="{9A314920-589D-4192-86C6-CB7C02CB83CD}" type="presOf" srcId="{A390837F-03E4-4DCC-A1EC-01383C5AF4DA}" destId="{4AB3E8C7-8283-4B0F-9CD0-C973D16F53DF}" srcOrd="0" destOrd="0" presId="urn:microsoft.com/office/officeart/2005/8/layout/hList1"/>
    <dgm:cxn modelId="{A1901027-4ECA-4E42-82D4-05D85D15B4DF}" type="presOf" srcId="{7AB7B1F1-2E1C-461A-BC6F-E69F97FF2C66}" destId="{DBBA30D8-2F55-48ED-BA4F-5353B712FF16}" srcOrd="0" destOrd="0" presId="urn:microsoft.com/office/officeart/2005/8/layout/hList1"/>
    <dgm:cxn modelId="{59822D60-5B60-4597-A385-A7E792AC983E}" type="presOf" srcId="{2B002EDA-7061-4539-8613-87842510CFA9}" destId="{67283B84-17BA-4175-AF33-2E270F6F9368}" srcOrd="0" destOrd="0" presId="urn:microsoft.com/office/officeart/2005/8/layout/hList1"/>
    <dgm:cxn modelId="{2C496F43-2432-42B3-B50E-1160757E3F8C}" srcId="{9318F3B8-C498-481F-94FD-1C5DE120BD16}" destId="{A390837F-03E4-4DCC-A1EC-01383C5AF4DA}" srcOrd="2" destOrd="0" parTransId="{09150DB7-251B-49AF-BBD0-CC55F3230125}" sibTransId="{E3A00E83-B294-422F-8A18-660C548A19C4}"/>
    <dgm:cxn modelId="{FD38816E-471F-4CBB-BC82-8153B06D9426}" type="presOf" srcId="{9712A50D-0385-4CE7-A018-DE13390D55E4}" destId="{CF5CAB3F-FEBA-4A7D-94F1-FEF892F06AB5}" srcOrd="0" destOrd="0" presId="urn:microsoft.com/office/officeart/2005/8/layout/hList1"/>
    <dgm:cxn modelId="{ACC50BAD-F341-4992-877B-D7B60E5C9A6B}" srcId="{9712A50D-0385-4CE7-A018-DE13390D55E4}" destId="{374A94F5-424A-4F34-80CD-D2E833F729EF}" srcOrd="0" destOrd="0" parTransId="{69F47B7C-9115-48AC-B367-FFB3323479D1}" sibTransId="{0E237497-AD17-42F1-9B05-58E447026EE6}"/>
    <dgm:cxn modelId="{35813DBC-BD67-4EFA-B264-EAD44C01EAD4}" srcId="{2B002EDA-7061-4539-8613-87842510CFA9}" destId="{7AB7B1F1-2E1C-461A-BC6F-E69F97FF2C66}" srcOrd="0" destOrd="0" parTransId="{31D777D3-5DBB-4841-B970-D6124BB2F30B}" sibTransId="{CE173FEA-D831-45FC-8D2A-1D1F3D811A73}"/>
    <dgm:cxn modelId="{718103C6-E99F-436D-8971-D527A3055FFC}" type="presOf" srcId="{374A94F5-424A-4F34-80CD-D2E833F729EF}" destId="{AC12F73C-8513-4817-A523-04F0BA8D4086}" srcOrd="0" destOrd="0" presId="urn:microsoft.com/office/officeart/2005/8/layout/hList1"/>
    <dgm:cxn modelId="{E9F42FCB-142E-4E1D-9E18-C8C6EE697AE8}" srcId="{A390837F-03E4-4DCC-A1EC-01383C5AF4DA}" destId="{35A94FA6-930E-4BA7-82EA-0E96D1FF5F27}" srcOrd="0" destOrd="0" parTransId="{7F78CC93-3728-411A-B01B-ABFEAF00A08B}" sibTransId="{AE9D5213-2BB5-44DB-A095-93D60E3CC7EA}"/>
    <dgm:cxn modelId="{E073BECB-2654-4A46-9ED3-5871C4313413}" type="presOf" srcId="{9318F3B8-C498-481F-94FD-1C5DE120BD16}" destId="{C2C7C217-4DCE-4967-99CB-52A4E8233BC0}" srcOrd="0" destOrd="0" presId="urn:microsoft.com/office/officeart/2005/8/layout/hList1"/>
    <dgm:cxn modelId="{B19B11D1-ED95-4AE7-8012-43EE2FEC5D87}" type="presOf" srcId="{35A94FA6-930E-4BA7-82EA-0E96D1FF5F27}" destId="{8147BCE0-A6FC-4F69-914E-413AD91BCF13}" srcOrd="0" destOrd="0" presId="urn:microsoft.com/office/officeart/2005/8/layout/hList1"/>
    <dgm:cxn modelId="{1A7832F3-D8C5-4044-8EBC-2B4419406674}" srcId="{9318F3B8-C498-481F-94FD-1C5DE120BD16}" destId="{9712A50D-0385-4CE7-A018-DE13390D55E4}" srcOrd="1" destOrd="0" parTransId="{3B343936-C3E2-43B1-A098-E482ADA76C75}" sibTransId="{0BE874BB-6ABC-4ED3-8094-0AFE889049BC}"/>
    <dgm:cxn modelId="{692DDF09-9F2B-4E4F-AA31-896F35773185}" type="presParOf" srcId="{C2C7C217-4DCE-4967-99CB-52A4E8233BC0}" destId="{904D8269-1E40-4CC9-88AC-D3B1CC8304A2}" srcOrd="0" destOrd="0" presId="urn:microsoft.com/office/officeart/2005/8/layout/hList1"/>
    <dgm:cxn modelId="{36A4F604-9C41-4FC3-B5C6-F6D8FB91BF24}" type="presParOf" srcId="{904D8269-1E40-4CC9-88AC-D3B1CC8304A2}" destId="{67283B84-17BA-4175-AF33-2E270F6F9368}" srcOrd="0" destOrd="0" presId="urn:microsoft.com/office/officeart/2005/8/layout/hList1"/>
    <dgm:cxn modelId="{547B0D73-D267-4FBF-8A94-7B859CC1CC37}" type="presParOf" srcId="{904D8269-1E40-4CC9-88AC-D3B1CC8304A2}" destId="{DBBA30D8-2F55-48ED-BA4F-5353B712FF16}" srcOrd="1" destOrd="0" presId="urn:microsoft.com/office/officeart/2005/8/layout/hList1"/>
    <dgm:cxn modelId="{EDC9E115-F041-409D-AEC7-4104BC75D7DE}" type="presParOf" srcId="{C2C7C217-4DCE-4967-99CB-52A4E8233BC0}" destId="{2493A4AF-6A8C-46A2-B308-D83F5ED441EA}" srcOrd="1" destOrd="0" presId="urn:microsoft.com/office/officeart/2005/8/layout/hList1"/>
    <dgm:cxn modelId="{E3A6E9B3-FAAD-4C71-B406-FD55A83E7B94}" type="presParOf" srcId="{C2C7C217-4DCE-4967-99CB-52A4E8233BC0}" destId="{C460BA6E-5B9D-4E9F-BB51-6B884061E286}" srcOrd="2" destOrd="0" presId="urn:microsoft.com/office/officeart/2005/8/layout/hList1"/>
    <dgm:cxn modelId="{47FF101A-042C-42B4-865E-E8E24C92A929}" type="presParOf" srcId="{C460BA6E-5B9D-4E9F-BB51-6B884061E286}" destId="{CF5CAB3F-FEBA-4A7D-94F1-FEF892F06AB5}" srcOrd="0" destOrd="0" presId="urn:microsoft.com/office/officeart/2005/8/layout/hList1"/>
    <dgm:cxn modelId="{1D90F628-CC92-486A-8B81-DFD4BF7DCC4E}" type="presParOf" srcId="{C460BA6E-5B9D-4E9F-BB51-6B884061E286}" destId="{AC12F73C-8513-4817-A523-04F0BA8D4086}" srcOrd="1" destOrd="0" presId="urn:microsoft.com/office/officeart/2005/8/layout/hList1"/>
    <dgm:cxn modelId="{1EC04139-4944-47FD-9006-DD3FA5962FC7}" type="presParOf" srcId="{C2C7C217-4DCE-4967-99CB-52A4E8233BC0}" destId="{EDD6BD49-048E-47E6-B91D-C7716BA8D8BB}" srcOrd="3" destOrd="0" presId="urn:microsoft.com/office/officeart/2005/8/layout/hList1"/>
    <dgm:cxn modelId="{C22DF767-2AA2-4EC6-AE6F-402BD91EF098}" type="presParOf" srcId="{C2C7C217-4DCE-4967-99CB-52A4E8233BC0}" destId="{5AB3708F-D135-4DAD-88ED-8A956035B4DA}" srcOrd="4" destOrd="0" presId="urn:microsoft.com/office/officeart/2005/8/layout/hList1"/>
    <dgm:cxn modelId="{2CDC054C-0E2E-4EC6-8490-D39DBF078749}" type="presParOf" srcId="{5AB3708F-D135-4DAD-88ED-8A956035B4DA}" destId="{4AB3E8C7-8283-4B0F-9CD0-C973D16F53DF}" srcOrd="0" destOrd="0" presId="urn:microsoft.com/office/officeart/2005/8/layout/hList1"/>
    <dgm:cxn modelId="{963DA8B1-0072-40D7-AED7-AE2EB59325F8}" type="presParOf" srcId="{5AB3708F-D135-4DAD-88ED-8A956035B4DA}" destId="{8147BCE0-A6FC-4F69-914E-413AD91BCF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83B84-17BA-4175-AF33-2E270F6F9368}">
      <dsp:nvSpPr>
        <dsp:cNvPr id="0" name=""/>
        <dsp:cNvSpPr/>
      </dsp:nvSpPr>
      <dsp:spPr>
        <a:xfrm>
          <a:off x="3765" y="647227"/>
          <a:ext cx="2632299" cy="96142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rgbClr val="00694E"/>
              </a:solidFill>
              <a:latin typeface="Calibri" panose="020F0502020204030204"/>
              <a:ea typeface="+mn-ea"/>
              <a:cs typeface="+mn-cs"/>
            </a:rPr>
            <a:t>Identifiez vos sources de stress et faites un plan</a:t>
          </a:r>
          <a:endParaRPr lang="en-US" sz="2000" b="1" kern="1200" dirty="0">
            <a:solidFill>
              <a:srgbClr val="00694E"/>
            </a:solidFill>
            <a:latin typeface="Calibri" panose="020F0502020204030204"/>
            <a:ea typeface="+mn-ea"/>
            <a:cs typeface="+mn-cs"/>
          </a:endParaRPr>
        </a:p>
      </dsp:txBody>
      <dsp:txXfrm>
        <a:off x="3765" y="647227"/>
        <a:ext cx="2632299" cy="961428"/>
      </dsp:txXfrm>
    </dsp:sp>
    <dsp:sp modelId="{DBBA30D8-2F55-48ED-BA4F-5353B712FF16}">
      <dsp:nvSpPr>
        <dsp:cNvPr id="0" name=""/>
        <dsp:cNvSpPr/>
      </dsp:nvSpPr>
      <dsp:spPr>
        <a:xfrm>
          <a:off x="0" y="1603371"/>
          <a:ext cx="2632299" cy="1400577"/>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a:ea typeface="+mn-ea"/>
              <a:cs typeface="+mn-cs"/>
            </a:rPr>
            <a:t>Il est important de vos créer un plan à court, moyen et long terme. </a:t>
          </a:r>
          <a:endParaRPr lang="en-US" sz="1800" kern="1200" dirty="0">
            <a:latin typeface="Calibri" panose="020F0502020204030204"/>
            <a:ea typeface="+mn-ea"/>
            <a:cs typeface="+mn-cs"/>
          </a:endParaRPr>
        </a:p>
      </dsp:txBody>
      <dsp:txXfrm>
        <a:off x="0" y="1603371"/>
        <a:ext cx="2632299" cy="1400577"/>
      </dsp:txXfrm>
    </dsp:sp>
    <dsp:sp modelId="{CF5CAB3F-FEBA-4A7D-94F1-FEF892F06AB5}">
      <dsp:nvSpPr>
        <dsp:cNvPr id="0" name=""/>
        <dsp:cNvSpPr/>
      </dsp:nvSpPr>
      <dsp:spPr>
        <a:xfrm>
          <a:off x="2965372" y="627593"/>
          <a:ext cx="2632299" cy="961428"/>
        </a:xfrm>
        <a:prstGeom prst="rect">
          <a:avLst/>
        </a:prstGeom>
        <a:gradFill rotWithShape="0">
          <a:gsLst>
            <a:gs pos="0">
              <a:schemeClr val="accent5">
                <a:hueOff val="-1509686"/>
                <a:satOff val="-10693"/>
                <a:lumOff val="4510"/>
                <a:alphaOff val="0"/>
                <a:satMod val="103000"/>
                <a:lumMod val="102000"/>
                <a:tint val="94000"/>
              </a:schemeClr>
            </a:gs>
            <a:gs pos="50000">
              <a:schemeClr val="accent5">
                <a:hueOff val="-1509686"/>
                <a:satOff val="-10693"/>
                <a:lumOff val="4510"/>
                <a:alphaOff val="0"/>
                <a:satMod val="110000"/>
                <a:lumMod val="100000"/>
                <a:shade val="100000"/>
              </a:schemeClr>
            </a:gs>
            <a:gs pos="100000">
              <a:schemeClr val="accent5">
                <a:hueOff val="-1509686"/>
                <a:satOff val="-10693"/>
                <a:lumOff val="451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rgbClr val="00694E"/>
              </a:solidFill>
              <a:latin typeface="Calibri" panose="020F0502020204030204"/>
              <a:ea typeface="+mn-ea"/>
              <a:cs typeface="+mn-cs"/>
            </a:rPr>
            <a:t>Focussez sur vos priorités et fixez vous des objectifs</a:t>
          </a:r>
          <a:endParaRPr lang="en-US" sz="1800" b="1" kern="1200" dirty="0">
            <a:solidFill>
              <a:srgbClr val="00694E"/>
            </a:solidFill>
            <a:latin typeface="Calibri" panose="020F0502020204030204"/>
            <a:ea typeface="+mn-ea"/>
            <a:cs typeface="+mn-cs"/>
          </a:endParaRPr>
        </a:p>
      </dsp:txBody>
      <dsp:txXfrm>
        <a:off x="2965372" y="627593"/>
        <a:ext cx="2632299" cy="961428"/>
      </dsp:txXfrm>
    </dsp:sp>
    <dsp:sp modelId="{AC12F73C-8513-4817-A523-04F0BA8D4086}">
      <dsp:nvSpPr>
        <dsp:cNvPr id="0" name=""/>
        <dsp:cNvSpPr/>
      </dsp:nvSpPr>
      <dsp:spPr>
        <a:xfrm>
          <a:off x="2960221" y="1603385"/>
          <a:ext cx="2632299" cy="1479113"/>
        </a:xfrm>
        <a:prstGeom prst="rect">
          <a:avLst/>
        </a:prstGeom>
        <a:solidFill>
          <a:schemeClr val="accent5">
            <a:tint val="40000"/>
            <a:alpha val="90000"/>
            <a:hueOff val="-1465142"/>
            <a:satOff val="-8666"/>
            <a:lumOff val="1235"/>
            <a:alphaOff val="0"/>
          </a:schemeClr>
        </a:solidFill>
        <a:ln w="6350" cap="flat" cmpd="sng" algn="ctr">
          <a:solidFill>
            <a:schemeClr val="accent5">
              <a:tint val="40000"/>
              <a:alpha val="90000"/>
              <a:hueOff val="-1465142"/>
              <a:satOff val="-8666"/>
              <a:lumOff val="1235"/>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a:ea typeface="+mn-ea"/>
              <a:cs typeface="+mn-cs"/>
            </a:rPr>
            <a:t>Se fixer des objectifs est crucial pour l’atteinte du succès.</a:t>
          </a:r>
          <a:endParaRPr lang="en-US" sz="1800" kern="1200" dirty="0">
            <a:latin typeface="Calibri" panose="020F0502020204030204"/>
            <a:ea typeface="+mn-ea"/>
            <a:cs typeface="+mn-cs"/>
          </a:endParaRPr>
        </a:p>
      </dsp:txBody>
      <dsp:txXfrm>
        <a:off x="2960221" y="1603385"/>
        <a:ext cx="2632299" cy="1479113"/>
      </dsp:txXfrm>
    </dsp:sp>
    <dsp:sp modelId="{4AB3E8C7-8283-4B0F-9CD0-C973D16F53DF}">
      <dsp:nvSpPr>
        <dsp:cNvPr id="0" name=""/>
        <dsp:cNvSpPr/>
      </dsp:nvSpPr>
      <dsp:spPr>
        <a:xfrm>
          <a:off x="5926979" y="633967"/>
          <a:ext cx="2632299" cy="961428"/>
        </a:xfrm>
        <a:prstGeom prst="rect">
          <a:avLst/>
        </a:prstGeom>
        <a:gradFill rotWithShape="0">
          <a:gsLst>
            <a:gs pos="0">
              <a:schemeClr val="accent5">
                <a:hueOff val="-3019373"/>
                <a:satOff val="-21386"/>
                <a:lumOff val="9019"/>
                <a:alphaOff val="0"/>
                <a:satMod val="103000"/>
                <a:lumMod val="102000"/>
                <a:tint val="94000"/>
              </a:schemeClr>
            </a:gs>
            <a:gs pos="50000">
              <a:schemeClr val="accent5">
                <a:hueOff val="-3019373"/>
                <a:satOff val="-21386"/>
                <a:lumOff val="9019"/>
                <a:alphaOff val="0"/>
                <a:satMod val="110000"/>
                <a:lumMod val="100000"/>
                <a:shade val="100000"/>
              </a:schemeClr>
            </a:gs>
            <a:gs pos="100000">
              <a:schemeClr val="accent5">
                <a:hueOff val="-3019373"/>
                <a:satOff val="-21386"/>
                <a:lumOff val="901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rgbClr val="00694E"/>
              </a:solidFill>
              <a:latin typeface="Calibri" panose="020F0502020204030204"/>
              <a:ea typeface="+mn-ea"/>
              <a:cs typeface="+mn-cs"/>
            </a:rPr>
            <a:t>Partagez vos inquiétudes</a:t>
          </a:r>
          <a:endParaRPr lang="en-US" sz="1800" b="1" kern="1200" dirty="0">
            <a:solidFill>
              <a:srgbClr val="00694E"/>
            </a:solidFill>
            <a:latin typeface="Calibri" panose="020F0502020204030204"/>
            <a:ea typeface="+mn-ea"/>
            <a:cs typeface="+mn-cs"/>
          </a:endParaRPr>
        </a:p>
      </dsp:txBody>
      <dsp:txXfrm>
        <a:off x="5926979" y="633967"/>
        <a:ext cx="2632299" cy="961428"/>
      </dsp:txXfrm>
    </dsp:sp>
    <dsp:sp modelId="{8147BCE0-A6FC-4F69-914E-413AD91BCF13}">
      <dsp:nvSpPr>
        <dsp:cNvPr id="0" name=""/>
        <dsp:cNvSpPr/>
      </dsp:nvSpPr>
      <dsp:spPr>
        <a:xfrm>
          <a:off x="5935847" y="1603364"/>
          <a:ext cx="2632299" cy="1453618"/>
        </a:xfrm>
        <a:prstGeom prst="rect">
          <a:avLst/>
        </a:prstGeom>
        <a:solidFill>
          <a:schemeClr val="accent5">
            <a:tint val="40000"/>
            <a:alpha val="90000"/>
            <a:hueOff val="-2930284"/>
            <a:satOff val="-17332"/>
            <a:lumOff val="2471"/>
            <a:alphaOff val="0"/>
          </a:schemeClr>
        </a:solidFill>
        <a:ln w="6350" cap="flat" cmpd="sng" algn="ctr">
          <a:solidFill>
            <a:schemeClr val="accent5">
              <a:tint val="40000"/>
              <a:alpha val="90000"/>
              <a:hueOff val="-2930284"/>
              <a:satOff val="-17332"/>
              <a:lumOff val="2471"/>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a:ea typeface="+mn-ea"/>
              <a:cs typeface="+mn-cs"/>
            </a:rPr>
            <a:t>La communication permet de se sentir soutenu. </a:t>
          </a:r>
          <a:endParaRPr lang="en-US" sz="1800" kern="1200" dirty="0">
            <a:latin typeface="Calibri" panose="020F0502020204030204"/>
            <a:ea typeface="+mn-ea"/>
            <a:cs typeface="+mn-cs"/>
          </a:endParaRPr>
        </a:p>
      </dsp:txBody>
      <dsp:txXfrm>
        <a:off x="5935847" y="1603364"/>
        <a:ext cx="2632299" cy="1453618"/>
      </dsp:txXfrm>
    </dsp:sp>
    <dsp:sp modelId="{58122856-F333-41CC-84D2-2F32FA418CD9}">
      <dsp:nvSpPr>
        <dsp:cNvPr id="0" name=""/>
        <dsp:cNvSpPr/>
      </dsp:nvSpPr>
      <dsp:spPr>
        <a:xfrm>
          <a:off x="8888587" y="638260"/>
          <a:ext cx="2632299" cy="961428"/>
        </a:xfrm>
        <a:prstGeom prst="rect">
          <a:avLst/>
        </a:prstGeom>
        <a:gradFill rotWithShape="0">
          <a:gsLst>
            <a:gs pos="0">
              <a:schemeClr val="accent5">
                <a:hueOff val="-4529059"/>
                <a:satOff val="-32079"/>
                <a:lumOff val="13529"/>
                <a:alphaOff val="0"/>
                <a:satMod val="103000"/>
                <a:lumMod val="102000"/>
                <a:tint val="94000"/>
              </a:schemeClr>
            </a:gs>
            <a:gs pos="50000">
              <a:schemeClr val="accent5">
                <a:hueOff val="-4529059"/>
                <a:satOff val="-32079"/>
                <a:lumOff val="13529"/>
                <a:alphaOff val="0"/>
                <a:satMod val="110000"/>
                <a:lumMod val="100000"/>
                <a:shade val="100000"/>
              </a:schemeClr>
            </a:gs>
            <a:gs pos="100000">
              <a:schemeClr val="accent5">
                <a:hueOff val="-4529059"/>
                <a:satOff val="-32079"/>
                <a:lumOff val="1352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rgbClr val="00694E"/>
              </a:solidFill>
              <a:latin typeface="Calibri" panose="020F0502020204030204"/>
              <a:ea typeface="+mn-ea"/>
              <a:cs typeface="+mn-cs"/>
            </a:rPr>
            <a:t>Identifiez vos habitudes de vie qui ne sont pas saines</a:t>
          </a:r>
          <a:endParaRPr lang="en-US" sz="1800" b="1" kern="1200" dirty="0">
            <a:solidFill>
              <a:srgbClr val="00694E"/>
            </a:solidFill>
            <a:latin typeface="Calibri" panose="020F0502020204030204"/>
            <a:ea typeface="+mn-ea"/>
            <a:cs typeface="+mn-cs"/>
          </a:endParaRPr>
        </a:p>
      </dsp:txBody>
      <dsp:txXfrm>
        <a:off x="8888587" y="638260"/>
        <a:ext cx="2632299" cy="961428"/>
      </dsp:txXfrm>
    </dsp:sp>
    <dsp:sp modelId="{35C1D895-1976-4573-9D2A-F961BAB32724}">
      <dsp:nvSpPr>
        <dsp:cNvPr id="0" name=""/>
        <dsp:cNvSpPr/>
      </dsp:nvSpPr>
      <dsp:spPr>
        <a:xfrm>
          <a:off x="8892350" y="1598901"/>
          <a:ext cx="2632299" cy="1436444"/>
        </a:xfrm>
        <a:prstGeom prst="rect">
          <a:avLst/>
        </a:prstGeom>
        <a:solidFill>
          <a:schemeClr val="accent5">
            <a:tint val="40000"/>
            <a:alpha val="90000"/>
            <a:hueOff val="-4395427"/>
            <a:satOff val="-25998"/>
            <a:lumOff val="3706"/>
            <a:alphaOff val="0"/>
          </a:schemeClr>
        </a:solidFill>
        <a:ln w="6350" cap="flat" cmpd="sng" algn="ctr">
          <a:solidFill>
            <a:schemeClr val="accent5">
              <a:tint val="40000"/>
              <a:alpha val="90000"/>
              <a:hueOff val="-4395427"/>
              <a:satOff val="-25998"/>
              <a:lumOff val="370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a:ea typeface="+mn-ea"/>
              <a:cs typeface="+mn-cs"/>
            </a:rPr>
            <a:t>Les recherches démontrent que ça prend 21 jours pour briser une habitude </a:t>
          </a:r>
          <a:endParaRPr lang="en-US" sz="1800" kern="1200" dirty="0">
            <a:latin typeface="Calibri" panose="020F0502020204030204"/>
            <a:ea typeface="+mn-ea"/>
            <a:cs typeface="+mn-cs"/>
          </a:endParaRPr>
        </a:p>
      </dsp:txBody>
      <dsp:txXfrm>
        <a:off x="8892350" y="1598901"/>
        <a:ext cx="2632299" cy="1436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83B84-17BA-4175-AF33-2E270F6F9368}">
      <dsp:nvSpPr>
        <dsp:cNvPr id="0" name=""/>
        <dsp:cNvSpPr/>
      </dsp:nvSpPr>
      <dsp:spPr>
        <a:xfrm>
          <a:off x="2738" y="32482"/>
          <a:ext cx="2669751" cy="10368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rgbClr val="00694E"/>
              </a:solidFill>
              <a:latin typeface="Calibri" panose="020F0502020204030204" pitchFamily="34" charset="0"/>
              <a:cs typeface="Calibri" panose="020F0502020204030204" pitchFamily="34" charset="0"/>
            </a:rPr>
            <a:t>Substituez vos vieilles habitudes pour des habitues de vie plus saines </a:t>
          </a:r>
          <a:endParaRPr lang="en-US" sz="1800" b="1" kern="1200" dirty="0">
            <a:solidFill>
              <a:srgbClr val="00694E"/>
            </a:solidFill>
            <a:latin typeface="Calibri" panose="020F0502020204030204" pitchFamily="34" charset="0"/>
            <a:ea typeface="+mn-ea"/>
            <a:cs typeface="Calibri" panose="020F0502020204030204" pitchFamily="34" charset="0"/>
          </a:endParaRPr>
        </a:p>
      </dsp:txBody>
      <dsp:txXfrm>
        <a:off x="2738" y="32482"/>
        <a:ext cx="2669751" cy="1036800"/>
      </dsp:txXfrm>
    </dsp:sp>
    <dsp:sp modelId="{DBBA30D8-2F55-48ED-BA4F-5353B712FF16}">
      <dsp:nvSpPr>
        <dsp:cNvPr id="0" name=""/>
        <dsp:cNvSpPr/>
      </dsp:nvSpPr>
      <dsp:spPr>
        <a:xfrm>
          <a:off x="2738" y="1069282"/>
          <a:ext cx="2669751" cy="158112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pitchFamily="34" charset="0"/>
              <a:cs typeface="Calibri" panose="020F0502020204030204" pitchFamily="34" charset="0"/>
            </a:rPr>
            <a:t>Des habitudes de vie plus saines réduisent le stress</a:t>
          </a:r>
          <a:endParaRPr lang="en-US" sz="1800" kern="1200" dirty="0">
            <a:latin typeface="Calibri" panose="020F0502020204030204" pitchFamily="34" charset="0"/>
            <a:ea typeface="+mn-ea"/>
            <a:cs typeface="Calibri" panose="020F0502020204030204" pitchFamily="34" charset="0"/>
          </a:endParaRPr>
        </a:p>
      </dsp:txBody>
      <dsp:txXfrm>
        <a:off x="2738" y="1069282"/>
        <a:ext cx="2669751" cy="1581120"/>
      </dsp:txXfrm>
    </dsp:sp>
    <dsp:sp modelId="{CF5CAB3F-FEBA-4A7D-94F1-FEF892F06AB5}">
      <dsp:nvSpPr>
        <dsp:cNvPr id="0" name=""/>
        <dsp:cNvSpPr/>
      </dsp:nvSpPr>
      <dsp:spPr>
        <a:xfrm>
          <a:off x="3046254" y="32482"/>
          <a:ext cx="2669751" cy="1036800"/>
        </a:xfrm>
        <a:prstGeom prst="rect">
          <a:avLst/>
        </a:prstGeom>
        <a:gradFill rotWithShape="0">
          <a:gsLst>
            <a:gs pos="0">
              <a:schemeClr val="accent5">
                <a:hueOff val="-2264529"/>
                <a:satOff val="-16039"/>
                <a:lumOff val="6765"/>
                <a:alphaOff val="0"/>
                <a:satMod val="103000"/>
                <a:lumMod val="102000"/>
                <a:tint val="94000"/>
              </a:schemeClr>
            </a:gs>
            <a:gs pos="50000">
              <a:schemeClr val="accent5">
                <a:hueOff val="-2264529"/>
                <a:satOff val="-16039"/>
                <a:lumOff val="6765"/>
                <a:alphaOff val="0"/>
                <a:satMod val="110000"/>
                <a:lumMod val="100000"/>
                <a:shade val="100000"/>
              </a:schemeClr>
            </a:gs>
            <a:gs pos="100000">
              <a:schemeClr val="accent5">
                <a:hueOff val="-2264529"/>
                <a:satOff val="-16039"/>
                <a:lumOff val="6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rgbClr val="00694E"/>
              </a:solidFill>
              <a:latin typeface="Calibri" panose="020F0502020204030204" pitchFamily="34" charset="0"/>
              <a:cs typeface="Calibri" panose="020F0502020204030204" pitchFamily="34" charset="0"/>
            </a:rPr>
            <a:t>Révisez vos plans et ne craignez pas de les ajuster plusieurs fois</a:t>
          </a:r>
          <a:endParaRPr lang="en-US" sz="2000" b="1" kern="1200" dirty="0">
            <a:solidFill>
              <a:srgbClr val="00694E"/>
            </a:solidFill>
            <a:latin typeface="Calibri" panose="020F0502020204030204" pitchFamily="34" charset="0"/>
            <a:ea typeface="+mn-ea"/>
            <a:cs typeface="Calibri" panose="020F0502020204030204" pitchFamily="34" charset="0"/>
          </a:endParaRPr>
        </a:p>
      </dsp:txBody>
      <dsp:txXfrm>
        <a:off x="3046254" y="32482"/>
        <a:ext cx="2669751" cy="1036800"/>
      </dsp:txXfrm>
    </dsp:sp>
    <dsp:sp modelId="{AC12F73C-8513-4817-A523-04F0BA8D4086}">
      <dsp:nvSpPr>
        <dsp:cNvPr id="0" name=""/>
        <dsp:cNvSpPr/>
      </dsp:nvSpPr>
      <dsp:spPr>
        <a:xfrm>
          <a:off x="3046254" y="1069282"/>
          <a:ext cx="2669751" cy="1581120"/>
        </a:xfrm>
        <a:prstGeom prst="rect">
          <a:avLst/>
        </a:prstGeom>
        <a:solidFill>
          <a:schemeClr val="accent5">
            <a:tint val="40000"/>
            <a:alpha val="90000"/>
            <a:hueOff val="-2197713"/>
            <a:satOff val="-12999"/>
            <a:lumOff val="1853"/>
            <a:alphaOff val="0"/>
          </a:schemeClr>
        </a:solidFill>
        <a:ln w="6350" cap="flat" cmpd="sng" algn="ctr">
          <a:solidFill>
            <a:schemeClr val="accent5">
              <a:tint val="40000"/>
              <a:alpha val="90000"/>
              <a:hueOff val="-2197713"/>
              <a:satOff val="-12999"/>
              <a:lumOff val="1853"/>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pitchFamily="34" charset="0"/>
              <a:cs typeface="Calibri" panose="020F0502020204030204" pitchFamily="34" charset="0"/>
            </a:rPr>
            <a:t>Une révision régulière de nos plans aide à atteindre les objectifs fixés</a:t>
          </a:r>
          <a:endParaRPr lang="en-US" sz="1800" kern="1200" dirty="0">
            <a:latin typeface="Calibri" panose="020F0502020204030204" pitchFamily="34" charset="0"/>
            <a:ea typeface="+mn-ea"/>
            <a:cs typeface="Calibri" panose="020F0502020204030204" pitchFamily="34" charset="0"/>
          </a:endParaRPr>
        </a:p>
      </dsp:txBody>
      <dsp:txXfrm>
        <a:off x="3046254" y="1069282"/>
        <a:ext cx="2669751" cy="1581120"/>
      </dsp:txXfrm>
    </dsp:sp>
    <dsp:sp modelId="{4AB3E8C7-8283-4B0F-9CD0-C973D16F53DF}">
      <dsp:nvSpPr>
        <dsp:cNvPr id="0" name=""/>
        <dsp:cNvSpPr/>
      </dsp:nvSpPr>
      <dsp:spPr>
        <a:xfrm>
          <a:off x="6089770" y="32482"/>
          <a:ext cx="2669751" cy="1036800"/>
        </a:xfrm>
        <a:prstGeom prst="rect">
          <a:avLst/>
        </a:prstGeom>
        <a:gradFill rotWithShape="0">
          <a:gsLst>
            <a:gs pos="0">
              <a:schemeClr val="accent5">
                <a:hueOff val="-4529059"/>
                <a:satOff val="-32079"/>
                <a:lumOff val="13529"/>
                <a:alphaOff val="0"/>
                <a:satMod val="103000"/>
                <a:lumMod val="102000"/>
                <a:tint val="94000"/>
              </a:schemeClr>
            </a:gs>
            <a:gs pos="50000">
              <a:schemeClr val="accent5">
                <a:hueOff val="-4529059"/>
                <a:satOff val="-32079"/>
                <a:lumOff val="13529"/>
                <a:alphaOff val="0"/>
                <a:satMod val="110000"/>
                <a:lumMod val="100000"/>
                <a:shade val="100000"/>
              </a:schemeClr>
            </a:gs>
            <a:gs pos="100000">
              <a:schemeClr val="accent5">
                <a:hueOff val="-4529059"/>
                <a:satOff val="-32079"/>
                <a:lumOff val="1352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rgbClr val="00694E"/>
              </a:solidFill>
              <a:latin typeface="Calibri" panose="020F0502020204030204" pitchFamily="34" charset="0"/>
              <a:cs typeface="Calibri" panose="020F0502020204030204" pitchFamily="34" charset="0"/>
            </a:rPr>
            <a:t>Suivez vos progrès et célébrez vos petites victoires</a:t>
          </a:r>
          <a:endParaRPr lang="en-US" sz="2000" b="1" kern="1200" dirty="0">
            <a:solidFill>
              <a:srgbClr val="00694E"/>
            </a:solidFill>
            <a:latin typeface="Calibri" panose="020F0502020204030204" pitchFamily="34" charset="0"/>
            <a:ea typeface="+mn-ea"/>
            <a:cs typeface="Calibri" panose="020F0502020204030204" pitchFamily="34" charset="0"/>
          </a:endParaRPr>
        </a:p>
      </dsp:txBody>
      <dsp:txXfrm>
        <a:off x="6089770" y="32482"/>
        <a:ext cx="2669751" cy="1036800"/>
      </dsp:txXfrm>
    </dsp:sp>
    <dsp:sp modelId="{8147BCE0-A6FC-4F69-914E-413AD91BCF13}">
      <dsp:nvSpPr>
        <dsp:cNvPr id="0" name=""/>
        <dsp:cNvSpPr/>
      </dsp:nvSpPr>
      <dsp:spPr>
        <a:xfrm>
          <a:off x="6089770" y="1069282"/>
          <a:ext cx="2669751" cy="1581120"/>
        </a:xfrm>
        <a:prstGeom prst="rect">
          <a:avLst/>
        </a:prstGeom>
        <a:solidFill>
          <a:schemeClr val="accent5">
            <a:tint val="40000"/>
            <a:alpha val="90000"/>
            <a:hueOff val="-4395427"/>
            <a:satOff val="-25998"/>
            <a:lumOff val="3706"/>
            <a:alphaOff val="0"/>
          </a:schemeClr>
        </a:solidFill>
        <a:ln w="6350" cap="flat" cmpd="sng" algn="ctr">
          <a:solidFill>
            <a:schemeClr val="accent5">
              <a:tint val="40000"/>
              <a:alpha val="90000"/>
              <a:hueOff val="-4395427"/>
              <a:satOff val="-25998"/>
              <a:lumOff val="370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CA" sz="1800" kern="1200" dirty="0">
              <a:latin typeface="Calibri" panose="020F0502020204030204" pitchFamily="34" charset="0"/>
              <a:cs typeface="Calibri" panose="020F0502020204030204" pitchFamily="34" charset="0"/>
            </a:rPr>
            <a:t>Surveillez vos résultats et soyez fier de les atteindre</a:t>
          </a:r>
          <a:endParaRPr lang="en-US" sz="2400" kern="1200" dirty="0">
            <a:latin typeface="Calibri" panose="020F0502020204030204" pitchFamily="34" charset="0"/>
            <a:ea typeface="+mn-ea"/>
            <a:cs typeface="Calibri" panose="020F0502020204030204" pitchFamily="34" charset="0"/>
          </a:endParaRPr>
        </a:p>
      </dsp:txBody>
      <dsp:txXfrm>
        <a:off x="6089770" y="1069282"/>
        <a:ext cx="2669751" cy="1581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48D974A-52E0-4D4E-9D09-E018ED865F81}"/>
              </a:ext>
            </a:extLst>
          </p:cNvPr>
          <p:cNvSpPr>
            <a:spLocks noGrp="1"/>
          </p:cNvSpPr>
          <p:nvPr>
            <p:ph type="hdr" sz="quarter"/>
          </p:nvPr>
        </p:nvSpPr>
        <p:spPr>
          <a:xfrm>
            <a:off x="0" y="0"/>
            <a:ext cx="3005138" cy="600075"/>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a:extLst>
              <a:ext uri="{FF2B5EF4-FFF2-40B4-BE49-F238E27FC236}">
                <a16:creationId xmlns:a16="http://schemas.microsoft.com/office/drawing/2014/main" id="{E73DA1C4-11E8-4458-B37B-D2901F8A2CAE}"/>
              </a:ext>
            </a:extLst>
          </p:cNvPr>
          <p:cNvSpPr>
            <a:spLocks noGrp="1"/>
          </p:cNvSpPr>
          <p:nvPr>
            <p:ph type="dt" sz="quarter" idx="1"/>
          </p:nvPr>
        </p:nvSpPr>
        <p:spPr>
          <a:xfrm>
            <a:off x="3927475" y="0"/>
            <a:ext cx="3005138" cy="600075"/>
          </a:xfrm>
          <a:prstGeom prst="rect">
            <a:avLst/>
          </a:prstGeom>
        </p:spPr>
        <p:txBody>
          <a:bodyPr vert="horz" lIns="91440" tIns="45720" rIns="91440" bIns="45720" rtlCol="0"/>
          <a:lstStyle>
            <a:lvl1pPr algn="r">
              <a:defRPr sz="1200"/>
            </a:lvl1pPr>
          </a:lstStyle>
          <a:p>
            <a:fld id="{643ACA2A-B636-4437-9DF1-EE5D5D36AA86}" type="datetimeFigureOut">
              <a:rPr lang="fr-CA" smtClean="0"/>
              <a:t>2020-05-11</a:t>
            </a:fld>
            <a:endParaRPr lang="fr-CA"/>
          </a:p>
        </p:txBody>
      </p:sp>
      <p:sp>
        <p:nvSpPr>
          <p:cNvPr id="4" name="Espace réservé du pied de page 3">
            <a:extLst>
              <a:ext uri="{FF2B5EF4-FFF2-40B4-BE49-F238E27FC236}">
                <a16:creationId xmlns:a16="http://schemas.microsoft.com/office/drawing/2014/main" id="{65B3A9CC-8E6D-42E3-AAA3-F0ABA4F2425A}"/>
              </a:ext>
            </a:extLst>
          </p:cNvPr>
          <p:cNvSpPr>
            <a:spLocks noGrp="1"/>
          </p:cNvSpPr>
          <p:nvPr>
            <p:ph type="ftr" sz="quarter" idx="2"/>
          </p:nvPr>
        </p:nvSpPr>
        <p:spPr>
          <a:xfrm>
            <a:off x="0" y="11363325"/>
            <a:ext cx="3005138" cy="60007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ADBF55DF-9BF2-4A2B-91D7-05CAA646BDA6}"/>
              </a:ext>
            </a:extLst>
          </p:cNvPr>
          <p:cNvSpPr>
            <a:spLocks noGrp="1"/>
          </p:cNvSpPr>
          <p:nvPr>
            <p:ph type="sldNum" sz="quarter" idx="3"/>
          </p:nvPr>
        </p:nvSpPr>
        <p:spPr>
          <a:xfrm>
            <a:off x="3927475" y="11363325"/>
            <a:ext cx="3005138" cy="600075"/>
          </a:xfrm>
          <a:prstGeom prst="rect">
            <a:avLst/>
          </a:prstGeom>
        </p:spPr>
        <p:txBody>
          <a:bodyPr vert="horz" lIns="91440" tIns="45720" rIns="91440" bIns="45720" rtlCol="0" anchor="b"/>
          <a:lstStyle>
            <a:lvl1pPr algn="r">
              <a:defRPr sz="1200"/>
            </a:lvl1pPr>
          </a:lstStyle>
          <a:p>
            <a:fld id="{8968D0D0-BD90-402A-B9B7-C33D1F11DB91}" type="slidenum">
              <a:rPr lang="fr-CA" smtClean="0"/>
              <a:t>‹N°›</a:t>
            </a:fld>
            <a:endParaRPr lang="fr-CA"/>
          </a:p>
        </p:txBody>
      </p:sp>
    </p:spTree>
    <p:extLst>
      <p:ext uri="{BB962C8B-B14F-4D97-AF65-F5344CB8AC3E}">
        <p14:creationId xmlns:p14="http://schemas.microsoft.com/office/powerpoint/2010/main" val="199139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04820" cy="600248"/>
          </a:xfrm>
          <a:prstGeom prst="rect">
            <a:avLst/>
          </a:prstGeom>
        </p:spPr>
        <p:txBody>
          <a:bodyPr vert="horz" lIns="107981" tIns="53991" rIns="107981" bIns="53991" rtlCol="0"/>
          <a:lstStyle>
            <a:lvl1pPr algn="l">
              <a:defRPr sz="1400"/>
            </a:lvl1pPr>
          </a:lstStyle>
          <a:p>
            <a:endParaRPr lang="fr-CA"/>
          </a:p>
        </p:txBody>
      </p:sp>
      <p:sp>
        <p:nvSpPr>
          <p:cNvPr id="3" name="Espace réservé de la date 2"/>
          <p:cNvSpPr>
            <a:spLocks noGrp="1"/>
          </p:cNvSpPr>
          <p:nvPr>
            <p:ph type="dt" idx="1"/>
          </p:nvPr>
        </p:nvSpPr>
        <p:spPr>
          <a:xfrm>
            <a:off x="3927775" y="0"/>
            <a:ext cx="3004820" cy="600248"/>
          </a:xfrm>
          <a:prstGeom prst="rect">
            <a:avLst/>
          </a:prstGeom>
        </p:spPr>
        <p:txBody>
          <a:bodyPr vert="horz" lIns="107981" tIns="53991" rIns="107981" bIns="53991" rtlCol="0"/>
          <a:lstStyle>
            <a:lvl1pPr algn="r">
              <a:defRPr sz="1400"/>
            </a:lvl1pPr>
          </a:lstStyle>
          <a:p>
            <a:fld id="{283A87C1-31CE-404A-A4AB-A28EAFEF0AA0}" type="datetimeFigureOut">
              <a:rPr lang="fr-CA" smtClean="0"/>
              <a:t>2020-05-11</a:t>
            </a:fld>
            <a:endParaRPr lang="fr-CA"/>
          </a:p>
        </p:txBody>
      </p:sp>
      <p:sp>
        <p:nvSpPr>
          <p:cNvPr id="4" name="Espace réservé de l'image des diapositives 3"/>
          <p:cNvSpPr>
            <a:spLocks noGrp="1" noRot="1" noChangeAspect="1"/>
          </p:cNvSpPr>
          <p:nvPr>
            <p:ph type="sldImg" idx="2"/>
          </p:nvPr>
        </p:nvSpPr>
        <p:spPr>
          <a:xfrm>
            <a:off x="-120650" y="1495425"/>
            <a:ext cx="7175500" cy="4037013"/>
          </a:xfrm>
          <a:prstGeom prst="rect">
            <a:avLst/>
          </a:prstGeom>
          <a:noFill/>
          <a:ln w="12700">
            <a:solidFill>
              <a:prstClr val="black"/>
            </a:solidFill>
          </a:ln>
        </p:spPr>
        <p:txBody>
          <a:bodyPr vert="horz" lIns="107981" tIns="53991" rIns="107981" bIns="53991" rtlCol="0" anchor="ctr"/>
          <a:lstStyle/>
          <a:p>
            <a:endParaRPr lang="fr-CA"/>
          </a:p>
        </p:txBody>
      </p:sp>
      <p:sp>
        <p:nvSpPr>
          <p:cNvPr id="5" name="Espace réservé des notes 4"/>
          <p:cNvSpPr>
            <a:spLocks noGrp="1"/>
          </p:cNvSpPr>
          <p:nvPr>
            <p:ph type="body" sz="quarter" idx="3"/>
          </p:nvPr>
        </p:nvSpPr>
        <p:spPr>
          <a:xfrm>
            <a:off x="693420" y="5757386"/>
            <a:ext cx="5547360" cy="4710589"/>
          </a:xfrm>
          <a:prstGeom prst="rect">
            <a:avLst/>
          </a:prstGeom>
        </p:spPr>
        <p:txBody>
          <a:bodyPr vert="horz" lIns="107981" tIns="53991" rIns="107981" bIns="5399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11363154"/>
            <a:ext cx="3004820" cy="600246"/>
          </a:xfrm>
          <a:prstGeom prst="rect">
            <a:avLst/>
          </a:prstGeom>
        </p:spPr>
        <p:txBody>
          <a:bodyPr vert="horz" lIns="107981" tIns="53991" rIns="107981" bIns="53991" rtlCol="0" anchor="b"/>
          <a:lstStyle>
            <a:lvl1pPr algn="l">
              <a:defRPr sz="1400"/>
            </a:lvl1pPr>
          </a:lstStyle>
          <a:p>
            <a:endParaRPr lang="fr-CA"/>
          </a:p>
        </p:txBody>
      </p:sp>
      <p:sp>
        <p:nvSpPr>
          <p:cNvPr id="7" name="Espace réservé du numéro de diapositive 6"/>
          <p:cNvSpPr>
            <a:spLocks noGrp="1"/>
          </p:cNvSpPr>
          <p:nvPr>
            <p:ph type="sldNum" sz="quarter" idx="5"/>
          </p:nvPr>
        </p:nvSpPr>
        <p:spPr>
          <a:xfrm>
            <a:off x="3927775" y="11363154"/>
            <a:ext cx="3004820" cy="600246"/>
          </a:xfrm>
          <a:prstGeom prst="rect">
            <a:avLst/>
          </a:prstGeom>
        </p:spPr>
        <p:txBody>
          <a:bodyPr vert="horz" lIns="107981" tIns="53991" rIns="107981" bIns="53991" rtlCol="0" anchor="b"/>
          <a:lstStyle>
            <a:lvl1pPr algn="r">
              <a:defRPr sz="1400"/>
            </a:lvl1pPr>
          </a:lstStyle>
          <a:p>
            <a:fld id="{99D7D4E6-7AB9-4E1C-9083-EC1068895DB8}" type="slidenum">
              <a:rPr lang="fr-CA" smtClean="0"/>
              <a:t>‹N°›</a:t>
            </a:fld>
            <a:endParaRPr lang="fr-CA"/>
          </a:p>
        </p:txBody>
      </p:sp>
    </p:spTree>
    <p:extLst>
      <p:ext uri="{BB962C8B-B14F-4D97-AF65-F5344CB8AC3E}">
        <p14:creationId xmlns:p14="http://schemas.microsoft.com/office/powerpoint/2010/main" val="256387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99D7D4E6-7AB9-4E1C-9083-EC1068895DB8}" type="slidenum">
              <a:rPr lang="fr-CA" smtClean="0"/>
              <a:pPr/>
              <a:t>2</a:t>
            </a:fld>
            <a:endParaRPr lang="fr-CA"/>
          </a:p>
        </p:txBody>
      </p:sp>
      <p:sp>
        <p:nvSpPr>
          <p:cNvPr id="5" name="Header Placeholder 4">
            <a:extLst>
              <a:ext uri="{FF2B5EF4-FFF2-40B4-BE49-F238E27FC236}">
                <a16:creationId xmlns:a16="http://schemas.microsoft.com/office/drawing/2014/main" id="{E9309F9A-C076-430E-8833-864135121330}"/>
              </a:ext>
            </a:extLst>
          </p:cNvPr>
          <p:cNvSpPr>
            <a:spLocks noGrp="1"/>
          </p:cNvSpPr>
          <p:nvPr>
            <p:ph type="hdr" sz="quarter"/>
          </p:nvPr>
        </p:nvSpPr>
        <p:spPr/>
        <p:txBody>
          <a:bodyPr/>
          <a:lstStyle/>
          <a:p>
            <a:r>
              <a:rPr lang="en-CA"/>
              <a:t>Who is financial stressed?</a:t>
            </a:r>
          </a:p>
        </p:txBody>
      </p:sp>
    </p:spTree>
    <p:extLst>
      <p:ext uri="{BB962C8B-B14F-4D97-AF65-F5344CB8AC3E}">
        <p14:creationId xmlns:p14="http://schemas.microsoft.com/office/powerpoint/2010/main" val="22499832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emf"/><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7.emf"/><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7.emf"/><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 TITRE - Motif fond BLANC">
    <p:spTree>
      <p:nvGrpSpPr>
        <p:cNvPr id="1" name=""/>
        <p:cNvGrpSpPr/>
        <p:nvPr/>
      </p:nvGrpSpPr>
      <p:grpSpPr>
        <a:xfrm>
          <a:off x="0" y="0"/>
          <a:ext cx="0" cy="0"/>
          <a:chOff x="0" y="0"/>
          <a:chExt cx="0" cy="0"/>
        </a:xfrm>
      </p:grpSpPr>
      <p:grpSp>
        <p:nvGrpSpPr>
          <p:cNvPr id="4" name="MOTIF FOND BLANC">
            <a:extLst>
              <a:ext uri="{FF2B5EF4-FFF2-40B4-BE49-F238E27FC236}">
                <a16:creationId xmlns:a16="http://schemas.microsoft.com/office/drawing/2014/main" id="{A446918D-1DCF-49E4-8DEE-3AF553BF5FC1}"/>
              </a:ext>
            </a:extLst>
          </p:cNvPr>
          <p:cNvGrpSpPr/>
          <p:nvPr userDrawn="1"/>
        </p:nvGrpSpPr>
        <p:grpSpPr>
          <a:xfrm>
            <a:off x="0" y="5341742"/>
            <a:ext cx="12192001" cy="1541979"/>
            <a:chOff x="0" y="5341742"/>
            <a:chExt cx="12192001" cy="1541979"/>
          </a:xfrm>
        </p:grpSpPr>
        <p:sp>
          <p:nvSpPr>
            <p:cNvPr id="88" name="Freeform 7">
              <a:extLst>
                <a:ext uri="{FF2B5EF4-FFF2-40B4-BE49-F238E27FC236}">
                  <a16:creationId xmlns:a16="http://schemas.microsoft.com/office/drawing/2014/main" id="{00D23898-4442-4272-82B4-7A0AB6D77A92}"/>
                </a:ext>
              </a:extLst>
            </p:cNvPr>
            <p:cNvSpPr>
              <a:spLocks/>
            </p:cNvSpPr>
            <p:nvPr userDrawn="1"/>
          </p:nvSpPr>
          <p:spPr bwMode="auto">
            <a:xfrm>
              <a:off x="11791950" y="6111145"/>
              <a:ext cx="400050" cy="577449"/>
            </a:xfrm>
            <a:custGeom>
              <a:avLst/>
              <a:gdLst>
                <a:gd name="T0" fmla="*/ 75 w 84"/>
                <a:gd name="T1" fmla="*/ 12 h 122"/>
                <a:gd name="T2" fmla="*/ 11 w 84"/>
                <a:gd name="T3" fmla="*/ 32 h 122"/>
                <a:gd name="T4" fmla="*/ 32 w 84"/>
                <a:gd name="T5" fmla="*/ 95 h 122"/>
                <a:gd name="T6" fmla="*/ 84 w 84"/>
                <a:gd name="T7" fmla="*/ 122 h 122"/>
                <a:gd name="T8" fmla="*/ 84 w 84"/>
                <a:gd name="T9" fmla="*/ 17 h 122"/>
                <a:gd name="T10" fmla="*/ 75 w 84"/>
                <a:gd name="T11" fmla="*/ 12 h 122"/>
              </a:gdLst>
              <a:ahLst/>
              <a:cxnLst>
                <a:cxn ang="0">
                  <a:pos x="T0" y="T1"/>
                </a:cxn>
                <a:cxn ang="0">
                  <a:pos x="T2" y="T3"/>
                </a:cxn>
                <a:cxn ang="0">
                  <a:pos x="T4" y="T5"/>
                </a:cxn>
                <a:cxn ang="0">
                  <a:pos x="T6" y="T7"/>
                </a:cxn>
                <a:cxn ang="0">
                  <a:pos x="T8" y="T9"/>
                </a:cxn>
                <a:cxn ang="0">
                  <a:pos x="T10" y="T11"/>
                </a:cxn>
              </a:cxnLst>
              <a:rect l="0" t="0" r="r" b="b"/>
              <a:pathLst>
                <a:path w="84" h="122">
                  <a:moveTo>
                    <a:pt x="75" y="12"/>
                  </a:moveTo>
                  <a:cubicBezTo>
                    <a:pt x="52" y="0"/>
                    <a:pt x="23" y="9"/>
                    <a:pt x="11" y="32"/>
                  </a:cubicBezTo>
                  <a:cubicBezTo>
                    <a:pt x="0" y="55"/>
                    <a:pt x="9" y="84"/>
                    <a:pt x="32" y="95"/>
                  </a:cubicBezTo>
                  <a:cubicBezTo>
                    <a:pt x="84" y="122"/>
                    <a:pt x="84" y="122"/>
                    <a:pt x="84" y="122"/>
                  </a:cubicBezTo>
                  <a:cubicBezTo>
                    <a:pt x="84" y="17"/>
                    <a:pt x="84" y="17"/>
                    <a:pt x="84" y="17"/>
                  </a:cubicBezTo>
                  <a:lnTo>
                    <a:pt x="75" y="12"/>
                  </a:ln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9" name="Freeform 8">
              <a:extLst>
                <a:ext uri="{FF2B5EF4-FFF2-40B4-BE49-F238E27FC236}">
                  <a16:creationId xmlns:a16="http://schemas.microsoft.com/office/drawing/2014/main" id="{3E15D145-7F03-4461-A586-AA6040253DC0}"/>
                </a:ext>
              </a:extLst>
            </p:cNvPr>
            <p:cNvSpPr>
              <a:spLocks/>
            </p:cNvSpPr>
            <p:nvPr userDrawn="1"/>
          </p:nvSpPr>
          <p:spPr bwMode="auto">
            <a:xfrm>
              <a:off x="11691938" y="5551147"/>
              <a:ext cx="500063" cy="631386"/>
            </a:xfrm>
            <a:custGeom>
              <a:avLst/>
              <a:gdLst>
                <a:gd name="T0" fmla="*/ 12 w 105"/>
                <a:gd name="T1" fmla="*/ 33 h 133"/>
                <a:gd name="T2" fmla="*/ 32 w 105"/>
                <a:gd name="T3" fmla="*/ 96 h 133"/>
                <a:gd name="T4" fmla="*/ 105 w 105"/>
                <a:gd name="T5" fmla="*/ 133 h 133"/>
                <a:gd name="T6" fmla="*/ 105 w 105"/>
                <a:gd name="T7" fmla="*/ 28 h 133"/>
                <a:gd name="T8" fmla="*/ 75 w 105"/>
                <a:gd name="T9" fmla="*/ 12 h 133"/>
                <a:gd name="T10" fmla="*/ 12 w 105"/>
                <a:gd name="T11" fmla="*/ 33 h 133"/>
              </a:gdLst>
              <a:ahLst/>
              <a:cxnLst>
                <a:cxn ang="0">
                  <a:pos x="T0" y="T1"/>
                </a:cxn>
                <a:cxn ang="0">
                  <a:pos x="T2" y="T3"/>
                </a:cxn>
                <a:cxn ang="0">
                  <a:pos x="T4" y="T5"/>
                </a:cxn>
                <a:cxn ang="0">
                  <a:pos x="T6" y="T7"/>
                </a:cxn>
                <a:cxn ang="0">
                  <a:pos x="T8" y="T9"/>
                </a:cxn>
                <a:cxn ang="0">
                  <a:pos x="T10" y="T11"/>
                </a:cxn>
              </a:cxnLst>
              <a:rect l="0" t="0" r="r" b="b"/>
              <a:pathLst>
                <a:path w="105" h="133">
                  <a:moveTo>
                    <a:pt x="12" y="33"/>
                  </a:moveTo>
                  <a:cubicBezTo>
                    <a:pt x="0" y="56"/>
                    <a:pt x="9" y="84"/>
                    <a:pt x="32" y="96"/>
                  </a:cubicBezTo>
                  <a:cubicBezTo>
                    <a:pt x="105" y="133"/>
                    <a:pt x="105" y="133"/>
                    <a:pt x="105" y="133"/>
                  </a:cubicBezTo>
                  <a:cubicBezTo>
                    <a:pt x="105" y="28"/>
                    <a:pt x="105" y="28"/>
                    <a:pt x="105" y="28"/>
                  </a:cubicBezTo>
                  <a:cubicBezTo>
                    <a:pt x="75" y="12"/>
                    <a:pt x="75" y="12"/>
                    <a:pt x="75" y="12"/>
                  </a:cubicBezTo>
                  <a:cubicBezTo>
                    <a:pt x="52" y="0"/>
                    <a:pt x="24" y="10"/>
                    <a:pt x="12" y="33"/>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0" name="Freeform 9">
              <a:extLst>
                <a:ext uri="{FF2B5EF4-FFF2-40B4-BE49-F238E27FC236}">
                  <a16:creationId xmlns:a16="http://schemas.microsoft.com/office/drawing/2014/main" id="{996F970F-FF3C-45E2-800B-83A64D68B9B9}"/>
                </a:ext>
              </a:extLst>
            </p:cNvPr>
            <p:cNvSpPr>
              <a:spLocks/>
            </p:cNvSpPr>
            <p:nvPr userDrawn="1"/>
          </p:nvSpPr>
          <p:spPr bwMode="auto">
            <a:xfrm>
              <a:off x="10496550" y="6466498"/>
              <a:ext cx="495300" cy="393427"/>
            </a:xfrm>
            <a:custGeom>
              <a:avLst/>
              <a:gdLst>
                <a:gd name="T0" fmla="*/ 72 w 104"/>
                <a:gd name="T1" fmla="*/ 11 h 83"/>
                <a:gd name="T2" fmla="*/ 9 w 104"/>
                <a:gd name="T3" fmla="*/ 32 h 83"/>
                <a:gd name="T4" fmla="*/ 15 w 104"/>
                <a:gd name="T5" fmla="*/ 83 h 83"/>
                <a:gd name="T6" fmla="*/ 87 w 104"/>
                <a:gd name="T7" fmla="*/ 83 h 83"/>
                <a:gd name="T8" fmla="*/ 93 w 104"/>
                <a:gd name="T9" fmla="*/ 74 h 83"/>
                <a:gd name="T10" fmla="*/ 72 w 104"/>
                <a:gd name="T11" fmla="*/ 11 h 83"/>
              </a:gdLst>
              <a:ahLst/>
              <a:cxnLst>
                <a:cxn ang="0">
                  <a:pos x="T0" y="T1"/>
                </a:cxn>
                <a:cxn ang="0">
                  <a:pos x="T2" y="T3"/>
                </a:cxn>
                <a:cxn ang="0">
                  <a:pos x="T4" y="T5"/>
                </a:cxn>
                <a:cxn ang="0">
                  <a:pos x="T6" y="T7"/>
                </a:cxn>
                <a:cxn ang="0">
                  <a:pos x="T8" y="T9"/>
                </a:cxn>
                <a:cxn ang="0">
                  <a:pos x="T10" y="T11"/>
                </a:cxn>
              </a:cxnLst>
              <a:rect l="0" t="0" r="r" b="b"/>
              <a:pathLst>
                <a:path w="104" h="83">
                  <a:moveTo>
                    <a:pt x="72" y="11"/>
                  </a:moveTo>
                  <a:cubicBezTo>
                    <a:pt x="49" y="0"/>
                    <a:pt x="21" y="9"/>
                    <a:pt x="9" y="32"/>
                  </a:cubicBezTo>
                  <a:cubicBezTo>
                    <a:pt x="0" y="49"/>
                    <a:pt x="3" y="69"/>
                    <a:pt x="15" y="83"/>
                  </a:cubicBezTo>
                  <a:cubicBezTo>
                    <a:pt x="87" y="83"/>
                    <a:pt x="87" y="83"/>
                    <a:pt x="87" y="83"/>
                  </a:cubicBezTo>
                  <a:cubicBezTo>
                    <a:pt x="89" y="80"/>
                    <a:pt x="91" y="78"/>
                    <a:pt x="93" y="74"/>
                  </a:cubicBezTo>
                  <a:cubicBezTo>
                    <a:pt x="104" y="51"/>
                    <a:pt x="95" y="23"/>
                    <a:pt x="72" y="11"/>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1" name="Freeform 10">
              <a:extLst>
                <a:ext uri="{FF2B5EF4-FFF2-40B4-BE49-F238E27FC236}">
                  <a16:creationId xmlns:a16="http://schemas.microsoft.com/office/drawing/2014/main" id="{9B3AE62C-3B87-4F06-8B8B-0CA1EDFBC6F8}"/>
                </a:ext>
              </a:extLst>
            </p:cNvPr>
            <p:cNvSpPr>
              <a:spLocks/>
            </p:cNvSpPr>
            <p:nvPr userDrawn="1"/>
          </p:nvSpPr>
          <p:spPr bwMode="auto">
            <a:xfrm>
              <a:off x="9134475" y="6285649"/>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2" name="Freeform 11">
              <a:extLst>
                <a:ext uri="{FF2B5EF4-FFF2-40B4-BE49-F238E27FC236}">
                  <a16:creationId xmlns:a16="http://schemas.microsoft.com/office/drawing/2014/main" id="{3BAE5929-6B6A-411B-BC4A-F09707BE4050}"/>
                </a:ext>
              </a:extLst>
            </p:cNvPr>
            <p:cNvSpPr>
              <a:spLocks/>
            </p:cNvSpPr>
            <p:nvPr userDrawn="1"/>
          </p:nvSpPr>
          <p:spPr bwMode="auto">
            <a:xfrm>
              <a:off x="11158538" y="6299926"/>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7"/>
                    <a:pt x="95" y="74"/>
                  </a:cubicBezTo>
                  <a:cubicBezTo>
                    <a:pt x="107" y="51"/>
                    <a:pt x="98" y="23"/>
                    <a:pt x="75" y="11"/>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4" name="Freeform 13">
              <a:extLst>
                <a:ext uri="{FF2B5EF4-FFF2-40B4-BE49-F238E27FC236}">
                  <a16:creationId xmlns:a16="http://schemas.microsoft.com/office/drawing/2014/main" id="{FD579607-976C-4FA7-A30F-FCB49AD86F28}"/>
                </a:ext>
              </a:extLst>
            </p:cNvPr>
            <p:cNvSpPr>
              <a:spLocks/>
            </p:cNvSpPr>
            <p:nvPr userDrawn="1"/>
          </p:nvSpPr>
          <p:spPr bwMode="auto">
            <a:xfrm>
              <a:off x="10653713" y="5532110"/>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7" y="23"/>
                    <a:pt x="74" y="12"/>
                  </a:cubicBezTo>
                  <a:cubicBezTo>
                    <a:pt x="51" y="0"/>
                    <a:pt x="23" y="9"/>
                    <a:pt x="11"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5" name="Freeform 14">
              <a:extLst>
                <a:ext uri="{FF2B5EF4-FFF2-40B4-BE49-F238E27FC236}">
                  <a16:creationId xmlns:a16="http://schemas.microsoft.com/office/drawing/2014/main" id="{A3191D7A-CD26-423E-A771-E2A75B2C7BE8}"/>
                </a:ext>
              </a:extLst>
            </p:cNvPr>
            <p:cNvSpPr>
              <a:spLocks/>
            </p:cNvSpPr>
            <p:nvPr userDrawn="1"/>
          </p:nvSpPr>
          <p:spPr bwMode="auto">
            <a:xfrm>
              <a:off x="11234738" y="5370297"/>
              <a:ext cx="509588" cy="455296"/>
            </a:xfrm>
            <a:custGeom>
              <a:avLst/>
              <a:gdLst>
                <a:gd name="T0" fmla="*/ 11 w 107"/>
                <a:gd name="T1" fmla="*/ 21 h 96"/>
                <a:gd name="T2" fmla="*/ 32 w 107"/>
                <a:gd name="T3" fmla="*/ 84 h 96"/>
                <a:gd name="T4" fmla="*/ 95 w 107"/>
                <a:gd name="T5" fmla="*/ 64 h 96"/>
                <a:gd name="T6" fmla="*/ 74 w 107"/>
                <a:gd name="T7" fmla="*/ 1 h 96"/>
                <a:gd name="T8" fmla="*/ 73 w 107"/>
                <a:gd name="T9" fmla="*/ 0 h 96"/>
                <a:gd name="T10" fmla="*/ 33 w 107"/>
                <a:gd name="T11" fmla="*/ 0 h 96"/>
                <a:gd name="T12" fmla="*/ 11 w 107"/>
                <a:gd name="T13" fmla="*/ 21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11" y="21"/>
                  </a:moveTo>
                  <a:cubicBezTo>
                    <a:pt x="0" y="44"/>
                    <a:pt x="9" y="73"/>
                    <a:pt x="32" y="84"/>
                  </a:cubicBezTo>
                  <a:cubicBezTo>
                    <a:pt x="55" y="96"/>
                    <a:pt x="83" y="87"/>
                    <a:pt x="95" y="64"/>
                  </a:cubicBezTo>
                  <a:cubicBezTo>
                    <a:pt x="107" y="41"/>
                    <a:pt x="98" y="13"/>
                    <a:pt x="74" y="1"/>
                  </a:cubicBezTo>
                  <a:cubicBezTo>
                    <a:pt x="74" y="1"/>
                    <a:pt x="73" y="0"/>
                    <a:pt x="73" y="0"/>
                  </a:cubicBezTo>
                  <a:cubicBezTo>
                    <a:pt x="33" y="0"/>
                    <a:pt x="33" y="0"/>
                    <a:pt x="33" y="0"/>
                  </a:cubicBezTo>
                  <a:cubicBezTo>
                    <a:pt x="24" y="4"/>
                    <a:pt x="16" y="11"/>
                    <a:pt x="11" y="21"/>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7" name="Freeform 15">
              <a:extLst>
                <a:ext uri="{FF2B5EF4-FFF2-40B4-BE49-F238E27FC236}">
                  <a16:creationId xmlns:a16="http://schemas.microsoft.com/office/drawing/2014/main" id="{D6E3AA0D-69BB-49C3-AF93-F89446A31610}"/>
                </a:ext>
              </a:extLst>
            </p:cNvPr>
            <p:cNvSpPr>
              <a:spLocks/>
            </p:cNvSpPr>
            <p:nvPr userDrawn="1"/>
          </p:nvSpPr>
          <p:spPr bwMode="auto">
            <a:xfrm>
              <a:off x="11391900" y="5341742"/>
              <a:ext cx="190500" cy="28555"/>
            </a:xfrm>
            <a:custGeom>
              <a:avLst/>
              <a:gdLst>
                <a:gd name="T0" fmla="*/ 0 w 40"/>
                <a:gd name="T1" fmla="*/ 6 h 6"/>
                <a:gd name="T2" fmla="*/ 40 w 40"/>
                <a:gd name="T3" fmla="*/ 6 h 6"/>
                <a:gd name="T4" fmla="*/ 0 w 40"/>
                <a:gd name="T5" fmla="*/ 6 h 6"/>
              </a:gdLst>
              <a:ahLst/>
              <a:cxnLst>
                <a:cxn ang="0">
                  <a:pos x="T0" y="T1"/>
                </a:cxn>
                <a:cxn ang="0">
                  <a:pos x="T2" y="T3"/>
                </a:cxn>
                <a:cxn ang="0">
                  <a:pos x="T4" y="T5"/>
                </a:cxn>
              </a:cxnLst>
              <a:rect l="0" t="0" r="r" b="b"/>
              <a:pathLst>
                <a:path w="40" h="6">
                  <a:moveTo>
                    <a:pt x="0" y="6"/>
                  </a:moveTo>
                  <a:cubicBezTo>
                    <a:pt x="40" y="6"/>
                    <a:pt x="40" y="6"/>
                    <a:pt x="40" y="6"/>
                  </a:cubicBezTo>
                  <a:cubicBezTo>
                    <a:pt x="27" y="0"/>
                    <a:pt x="13" y="0"/>
                    <a:pt x="0" y="6"/>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9" name="Freeform 17">
              <a:extLst>
                <a:ext uri="{FF2B5EF4-FFF2-40B4-BE49-F238E27FC236}">
                  <a16:creationId xmlns:a16="http://schemas.microsoft.com/office/drawing/2014/main" id="{54F0EF07-AE68-4624-8CE4-3F03289367F1}"/>
                </a:ext>
              </a:extLst>
            </p:cNvPr>
            <p:cNvSpPr>
              <a:spLocks/>
            </p:cNvSpPr>
            <p:nvPr userDrawn="1"/>
          </p:nvSpPr>
          <p:spPr bwMode="auto">
            <a:xfrm>
              <a:off x="9767888" y="5584461"/>
              <a:ext cx="1485900" cy="1010536"/>
            </a:xfrm>
            <a:custGeom>
              <a:avLst/>
              <a:gdLst>
                <a:gd name="T0" fmla="*/ 279 w 312"/>
                <a:gd name="T1" fmla="*/ 117 h 213"/>
                <a:gd name="T2" fmla="*/ 75 w 312"/>
                <a:gd name="T3" fmla="*/ 13 h 213"/>
                <a:gd name="T4" fmla="*/ 9 w 312"/>
                <a:gd name="T5" fmla="*/ 36 h 213"/>
                <a:gd name="T6" fmla="*/ 31 w 312"/>
                <a:gd name="T7" fmla="*/ 96 h 213"/>
                <a:gd name="T8" fmla="*/ 237 w 312"/>
                <a:gd name="T9" fmla="*/ 201 h 213"/>
                <a:gd name="T10" fmla="*/ 301 w 312"/>
                <a:gd name="T11" fmla="*/ 180 h 213"/>
                <a:gd name="T12" fmla="*/ 279 w 312"/>
                <a:gd name="T13" fmla="*/ 117 h 213"/>
              </a:gdLst>
              <a:ahLst/>
              <a:cxnLst>
                <a:cxn ang="0">
                  <a:pos x="T0" y="T1"/>
                </a:cxn>
                <a:cxn ang="0">
                  <a:pos x="T2" y="T3"/>
                </a:cxn>
                <a:cxn ang="0">
                  <a:pos x="T4" y="T5"/>
                </a:cxn>
                <a:cxn ang="0">
                  <a:pos x="T6" y="T7"/>
                </a:cxn>
                <a:cxn ang="0">
                  <a:pos x="T8" y="T9"/>
                </a:cxn>
                <a:cxn ang="0">
                  <a:pos x="T10" y="T11"/>
                </a:cxn>
                <a:cxn ang="0">
                  <a:pos x="T12" y="T13"/>
                </a:cxn>
              </a:cxnLst>
              <a:rect l="0" t="0" r="r" b="b"/>
              <a:pathLst>
                <a:path w="312" h="213">
                  <a:moveTo>
                    <a:pt x="279" y="117"/>
                  </a:moveTo>
                  <a:cubicBezTo>
                    <a:pt x="75" y="13"/>
                    <a:pt x="75" y="13"/>
                    <a:pt x="75" y="13"/>
                  </a:cubicBezTo>
                  <a:cubicBezTo>
                    <a:pt x="50" y="0"/>
                    <a:pt x="20" y="11"/>
                    <a:pt x="9" y="36"/>
                  </a:cubicBezTo>
                  <a:cubicBezTo>
                    <a:pt x="0" y="59"/>
                    <a:pt x="9" y="85"/>
                    <a:pt x="31" y="96"/>
                  </a:cubicBezTo>
                  <a:cubicBezTo>
                    <a:pt x="237" y="201"/>
                    <a:pt x="237" y="201"/>
                    <a:pt x="237" y="201"/>
                  </a:cubicBezTo>
                  <a:cubicBezTo>
                    <a:pt x="261" y="213"/>
                    <a:pt x="290" y="204"/>
                    <a:pt x="301" y="180"/>
                  </a:cubicBezTo>
                  <a:cubicBezTo>
                    <a:pt x="312" y="157"/>
                    <a:pt x="302" y="129"/>
                    <a:pt x="279" y="117"/>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1" name="Freeform 19">
              <a:extLst>
                <a:ext uri="{FF2B5EF4-FFF2-40B4-BE49-F238E27FC236}">
                  <a16:creationId xmlns:a16="http://schemas.microsoft.com/office/drawing/2014/main" id="{64F33818-2160-4848-BFDA-EB560F3E5E9E}"/>
                </a:ext>
              </a:extLst>
            </p:cNvPr>
            <p:cNvSpPr>
              <a:spLocks/>
            </p:cNvSpPr>
            <p:nvPr userDrawn="1"/>
          </p:nvSpPr>
          <p:spPr bwMode="auto">
            <a:xfrm>
              <a:off x="328613" y="6380833"/>
              <a:ext cx="1000125" cy="479092"/>
            </a:xfrm>
            <a:custGeom>
              <a:avLst/>
              <a:gdLst>
                <a:gd name="T0" fmla="*/ 186 w 210"/>
                <a:gd name="T1" fmla="*/ 68 h 101"/>
                <a:gd name="T2" fmla="*/ 75 w 210"/>
                <a:gd name="T3" fmla="*/ 12 h 101"/>
                <a:gd name="T4" fmla="*/ 12 w 210"/>
                <a:gd name="T5" fmla="*/ 32 h 101"/>
                <a:gd name="T6" fmla="*/ 33 w 210"/>
                <a:gd name="T7" fmla="*/ 95 h 101"/>
                <a:gd name="T8" fmla="*/ 43 w 210"/>
                <a:gd name="T9" fmla="*/ 101 h 101"/>
                <a:gd name="T10" fmla="*/ 210 w 210"/>
                <a:gd name="T11" fmla="*/ 101 h 101"/>
                <a:gd name="T12" fmla="*/ 186 w 210"/>
                <a:gd name="T13" fmla="*/ 68 h 101"/>
              </a:gdLst>
              <a:ahLst/>
              <a:cxnLst>
                <a:cxn ang="0">
                  <a:pos x="T0" y="T1"/>
                </a:cxn>
                <a:cxn ang="0">
                  <a:pos x="T2" y="T3"/>
                </a:cxn>
                <a:cxn ang="0">
                  <a:pos x="T4" y="T5"/>
                </a:cxn>
                <a:cxn ang="0">
                  <a:pos x="T6" y="T7"/>
                </a:cxn>
                <a:cxn ang="0">
                  <a:pos x="T8" y="T9"/>
                </a:cxn>
                <a:cxn ang="0">
                  <a:pos x="T10" y="T11"/>
                </a:cxn>
                <a:cxn ang="0">
                  <a:pos x="T12" y="T13"/>
                </a:cxn>
              </a:cxnLst>
              <a:rect l="0" t="0" r="r" b="b"/>
              <a:pathLst>
                <a:path w="210" h="101">
                  <a:moveTo>
                    <a:pt x="186" y="68"/>
                  </a:moveTo>
                  <a:cubicBezTo>
                    <a:pt x="75" y="12"/>
                    <a:pt x="75" y="12"/>
                    <a:pt x="75" y="12"/>
                  </a:cubicBezTo>
                  <a:cubicBezTo>
                    <a:pt x="52" y="0"/>
                    <a:pt x="24" y="9"/>
                    <a:pt x="12" y="32"/>
                  </a:cubicBezTo>
                  <a:cubicBezTo>
                    <a:pt x="0" y="55"/>
                    <a:pt x="10" y="84"/>
                    <a:pt x="33" y="95"/>
                  </a:cubicBezTo>
                  <a:cubicBezTo>
                    <a:pt x="43" y="101"/>
                    <a:pt x="43" y="101"/>
                    <a:pt x="43" y="101"/>
                  </a:cubicBezTo>
                  <a:cubicBezTo>
                    <a:pt x="210" y="101"/>
                    <a:pt x="210" y="101"/>
                    <a:pt x="210" y="101"/>
                  </a:cubicBezTo>
                  <a:cubicBezTo>
                    <a:pt x="208" y="87"/>
                    <a:pt x="199" y="75"/>
                    <a:pt x="186" y="68"/>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2" name="Freeform 20">
              <a:extLst>
                <a:ext uri="{FF2B5EF4-FFF2-40B4-BE49-F238E27FC236}">
                  <a16:creationId xmlns:a16="http://schemas.microsoft.com/office/drawing/2014/main" id="{A557E167-A202-4723-9EB4-27A0B3D91DBD}"/>
                </a:ext>
              </a:extLst>
            </p:cNvPr>
            <p:cNvSpPr>
              <a:spLocks/>
            </p:cNvSpPr>
            <p:nvPr userDrawn="1"/>
          </p:nvSpPr>
          <p:spPr bwMode="auto">
            <a:xfrm>
              <a:off x="0" y="6087349"/>
              <a:ext cx="414338" cy="582208"/>
            </a:xfrm>
            <a:custGeom>
              <a:avLst/>
              <a:gdLst>
                <a:gd name="T0" fmla="*/ 75 w 87"/>
                <a:gd name="T1" fmla="*/ 91 h 123"/>
                <a:gd name="T2" fmla="*/ 55 w 87"/>
                <a:gd name="T3" fmla="*/ 28 h 123"/>
                <a:gd name="T4" fmla="*/ 0 w 87"/>
                <a:gd name="T5" fmla="*/ 0 h 123"/>
                <a:gd name="T6" fmla="*/ 0 w 87"/>
                <a:gd name="T7" fmla="*/ 105 h 123"/>
                <a:gd name="T8" fmla="*/ 12 w 87"/>
                <a:gd name="T9" fmla="*/ 112 h 123"/>
                <a:gd name="T10" fmla="*/ 75 w 87"/>
                <a:gd name="T11" fmla="*/ 91 h 123"/>
              </a:gdLst>
              <a:ahLst/>
              <a:cxnLst>
                <a:cxn ang="0">
                  <a:pos x="T0" y="T1"/>
                </a:cxn>
                <a:cxn ang="0">
                  <a:pos x="T2" y="T3"/>
                </a:cxn>
                <a:cxn ang="0">
                  <a:pos x="T4" y="T5"/>
                </a:cxn>
                <a:cxn ang="0">
                  <a:pos x="T6" y="T7"/>
                </a:cxn>
                <a:cxn ang="0">
                  <a:pos x="T8" y="T9"/>
                </a:cxn>
                <a:cxn ang="0">
                  <a:pos x="T10" y="T11"/>
                </a:cxn>
              </a:cxnLst>
              <a:rect l="0" t="0" r="r" b="b"/>
              <a:pathLst>
                <a:path w="87" h="123">
                  <a:moveTo>
                    <a:pt x="75" y="91"/>
                  </a:moveTo>
                  <a:cubicBezTo>
                    <a:pt x="87" y="68"/>
                    <a:pt x="78" y="40"/>
                    <a:pt x="55" y="28"/>
                  </a:cubicBezTo>
                  <a:cubicBezTo>
                    <a:pt x="0" y="0"/>
                    <a:pt x="0" y="0"/>
                    <a:pt x="0" y="0"/>
                  </a:cubicBezTo>
                  <a:cubicBezTo>
                    <a:pt x="0" y="105"/>
                    <a:pt x="0" y="105"/>
                    <a:pt x="0" y="105"/>
                  </a:cubicBezTo>
                  <a:cubicBezTo>
                    <a:pt x="12" y="112"/>
                    <a:pt x="12" y="112"/>
                    <a:pt x="12" y="112"/>
                  </a:cubicBezTo>
                  <a:cubicBezTo>
                    <a:pt x="35" y="123"/>
                    <a:pt x="63" y="114"/>
                    <a:pt x="75" y="91"/>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3" name="Freeform 21">
              <a:extLst>
                <a:ext uri="{FF2B5EF4-FFF2-40B4-BE49-F238E27FC236}">
                  <a16:creationId xmlns:a16="http://schemas.microsoft.com/office/drawing/2014/main" id="{454ED61A-4794-419B-877B-9BDC40122E94}"/>
                </a:ext>
              </a:extLst>
            </p:cNvPr>
            <p:cNvSpPr>
              <a:spLocks/>
            </p:cNvSpPr>
            <p:nvPr userDrawn="1"/>
          </p:nvSpPr>
          <p:spPr bwMode="auto">
            <a:xfrm>
              <a:off x="900113" y="5655849"/>
              <a:ext cx="1200150" cy="858241"/>
            </a:xfrm>
            <a:custGeom>
              <a:avLst/>
              <a:gdLst>
                <a:gd name="T0" fmla="*/ 220 w 252"/>
                <a:gd name="T1" fmla="*/ 86 h 181"/>
                <a:gd name="T2" fmla="*/ 74 w 252"/>
                <a:gd name="T3" fmla="*/ 11 h 181"/>
                <a:gd name="T4" fmla="*/ 11 w 252"/>
                <a:gd name="T5" fmla="*/ 32 h 181"/>
                <a:gd name="T6" fmla="*/ 32 w 252"/>
                <a:gd name="T7" fmla="*/ 95 h 181"/>
                <a:gd name="T8" fmla="*/ 177 w 252"/>
                <a:gd name="T9" fmla="*/ 169 h 181"/>
                <a:gd name="T10" fmla="*/ 240 w 252"/>
                <a:gd name="T11" fmla="*/ 149 h 181"/>
                <a:gd name="T12" fmla="*/ 220 w 252"/>
                <a:gd name="T13" fmla="*/ 86 h 181"/>
              </a:gdLst>
              <a:ahLst/>
              <a:cxnLst>
                <a:cxn ang="0">
                  <a:pos x="T0" y="T1"/>
                </a:cxn>
                <a:cxn ang="0">
                  <a:pos x="T2" y="T3"/>
                </a:cxn>
                <a:cxn ang="0">
                  <a:pos x="T4" y="T5"/>
                </a:cxn>
                <a:cxn ang="0">
                  <a:pos x="T6" y="T7"/>
                </a:cxn>
                <a:cxn ang="0">
                  <a:pos x="T8" y="T9"/>
                </a:cxn>
                <a:cxn ang="0">
                  <a:pos x="T10" y="T11"/>
                </a:cxn>
                <a:cxn ang="0">
                  <a:pos x="T12" y="T13"/>
                </a:cxn>
              </a:cxnLst>
              <a:rect l="0" t="0" r="r" b="b"/>
              <a:pathLst>
                <a:path w="252" h="181">
                  <a:moveTo>
                    <a:pt x="220" y="86"/>
                  </a:moveTo>
                  <a:cubicBezTo>
                    <a:pt x="74" y="11"/>
                    <a:pt x="74" y="11"/>
                    <a:pt x="74" y="11"/>
                  </a:cubicBezTo>
                  <a:cubicBezTo>
                    <a:pt x="51" y="0"/>
                    <a:pt x="23" y="9"/>
                    <a:pt x="11" y="32"/>
                  </a:cubicBezTo>
                  <a:cubicBezTo>
                    <a:pt x="0" y="55"/>
                    <a:pt x="9" y="83"/>
                    <a:pt x="32" y="95"/>
                  </a:cubicBezTo>
                  <a:cubicBezTo>
                    <a:pt x="177" y="169"/>
                    <a:pt x="177" y="169"/>
                    <a:pt x="177" y="169"/>
                  </a:cubicBezTo>
                  <a:cubicBezTo>
                    <a:pt x="200" y="181"/>
                    <a:pt x="228" y="172"/>
                    <a:pt x="240" y="149"/>
                  </a:cubicBezTo>
                  <a:cubicBezTo>
                    <a:pt x="252" y="126"/>
                    <a:pt x="243" y="97"/>
                    <a:pt x="220" y="86"/>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4" name="Freeform 22">
              <a:extLst>
                <a:ext uri="{FF2B5EF4-FFF2-40B4-BE49-F238E27FC236}">
                  <a16:creationId xmlns:a16="http://schemas.microsoft.com/office/drawing/2014/main" id="{48B4F7FB-F7AE-46DD-A1BC-62BDBCF4EC0D}"/>
                </a:ext>
              </a:extLst>
            </p:cNvPr>
            <p:cNvSpPr>
              <a:spLocks/>
            </p:cNvSpPr>
            <p:nvPr userDrawn="1"/>
          </p:nvSpPr>
          <p:spPr bwMode="auto">
            <a:xfrm>
              <a:off x="1200150" y="6314204"/>
              <a:ext cx="509588" cy="507647"/>
            </a:xfrm>
            <a:custGeom>
              <a:avLst/>
              <a:gdLst>
                <a:gd name="T0" fmla="*/ 75 w 107"/>
                <a:gd name="T1" fmla="*/ 12 h 107"/>
                <a:gd name="T2" fmla="*/ 12 w 107"/>
                <a:gd name="T3" fmla="*/ 33 h 107"/>
                <a:gd name="T4" fmla="*/ 32 w 107"/>
                <a:gd name="T5" fmla="*/ 96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6" y="107"/>
                    <a:pt x="84" y="98"/>
                    <a:pt x="96" y="75"/>
                  </a:cubicBezTo>
                  <a:cubicBezTo>
                    <a:pt x="107" y="52"/>
                    <a:pt x="98" y="24"/>
                    <a:pt x="75"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5" name="Freeform 23">
              <a:extLst>
                <a:ext uri="{FF2B5EF4-FFF2-40B4-BE49-F238E27FC236}">
                  <a16:creationId xmlns:a16="http://schemas.microsoft.com/office/drawing/2014/main" id="{80D9680A-9168-4BB4-BE16-75CE95CDC435}"/>
                </a:ext>
              </a:extLst>
            </p:cNvPr>
            <p:cNvSpPr>
              <a:spLocks/>
            </p:cNvSpPr>
            <p:nvPr userDrawn="1"/>
          </p:nvSpPr>
          <p:spPr bwMode="auto">
            <a:xfrm>
              <a:off x="1643063" y="6528368"/>
              <a:ext cx="657225" cy="331557"/>
            </a:xfrm>
            <a:custGeom>
              <a:avLst/>
              <a:gdLst>
                <a:gd name="T0" fmla="*/ 112 w 138"/>
                <a:gd name="T1" fmla="*/ 34 h 70"/>
                <a:gd name="T2" fmla="*/ 69 w 138"/>
                <a:gd name="T3" fmla="*/ 12 h 70"/>
                <a:gd name="T4" fmla="*/ 6 w 138"/>
                <a:gd name="T5" fmla="*/ 32 h 70"/>
                <a:gd name="T6" fmla="*/ 4 w 138"/>
                <a:gd name="T7" fmla="*/ 70 h 70"/>
                <a:gd name="T8" fmla="*/ 138 w 138"/>
                <a:gd name="T9" fmla="*/ 70 h 70"/>
                <a:gd name="T10" fmla="*/ 112 w 138"/>
                <a:gd name="T11" fmla="*/ 34 h 70"/>
              </a:gdLst>
              <a:ahLst/>
              <a:cxnLst>
                <a:cxn ang="0">
                  <a:pos x="T0" y="T1"/>
                </a:cxn>
                <a:cxn ang="0">
                  <a:pos x="T2" y="T3"/>
                </a:cxn>
                <a:cxn ang="0">
                  <a:pos x="T4" y="T5"/>
                </a:cxn>
                <a:cxn ang="0">
                  <a:pos x="T6" y="T7"/>
                </a:cxn>
                <a:cxn ang="0">
                  <a:pos x="T8" y="T9"/>
                </a:cxn>
                <a:cxn ang="0">
                  <a:pos x="T10" y="T11"/>
                </a:cxn>
              </a:cxnLst>
              <a:rect l="0" t="0" r="r" b="b"/>
              <a:pathLst>
                <a:path w="138" h="70">
                  <a:moveTo>
                    <a:pt x="112" y="34"/>
                  </a:moveTo>
                  <a:cubicBezTo>
                    <a:pt x="69" y="12"/>
                    <a:pt x="69" y="12"/>
                    <a:pt x="69" y="12"/>
                  </a:cubicBezTo>
                  <a:cubicBezTo>
                    <a:pt x="46" y="0"/>
                    <a:pt x="18" y="9"/>
                    <a:pt x="6" y="32"/>
                  </a:cubicBezTo>
                  <a:cubicBezTo>
                    <a:pt x="0" y="44"/>
                    <a:pt x="0" y="58"/>
                    <a:pt x="4" y="70"/>
                  </a:cubicBezTo>
                  <a:cubicBezTo>
                    <a:pt x="138" y="70"/>
                    <a:pt x="138" y="70"/>
                    <a:pt x="138" y="70"/>
                  </a:cubicBezTo>
                  <a:cubicBezTo>
                    <a:pt x="136" y="55"/>
                    <a:pt x="127" y="41"/>
                    <a:pt x="112" y="34"/>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6" name="Freeform 24">
              <a:extLst>
                <a:ext uri="{FF2B5EF4-FFF2-40B4-BE49-F238E27FC236}">
                  <a16:creationId xmlns:a16="http://schemas.microsoft.com/office/drawing/2014/main" id="{E3A3A6E1-4074-4245-A9B4-40AF02FF9787}"/>
                </a:ext>
              </a:extLst>
            </p:cNvPr>
            <p:cNvSpPr>
              <a:spLocks/>
            </p:cNvSpPr>
            <p:nvPr userDrawn="1"/>
          </p:nvSpPr>
          <p:spPr bwMode="auto">
            <a:xfrm>
              <a:off x="2905125" y="5655849"/>
              <a:ext cx="714375" cy="615522"/>
            </a:xfrm>
            <a:custGeom>
              <a:avLst/>
              <a:gdLst>
                <a:gd name="T0" fmla="*/ 32 w 150"/>
                <a:gd name="T1" fmla="*/ 96 h 130"/>
                <a:gd name="T2" fmla="*/ 75 w 150"/>
                <a:gd name="T3" fmla="*/ 118 h 130"/>
                <a:gd name="T4" fmla="*/ 138 w 150"/>
                <a:gd name="T5" fmla="*/ 97 h 130"/>
                <a:gd name="T6" fmla="*/ 118 w 150"/>
                <a:gd name="T7" fmla="*/ 34 h 130"/>
                <a:gd name="T8" fmla="*/ 75 w 150"/>
                <a:gd name="T9" fmla="*/ 12 h 130"/>
                <a:gd name="T10" fmla="*/ 12 w 150"/>
                <a:gd name="T11" fmla="*/ 33 h 130"/>
                <a:gd name="T12" fmla="*/ 32 w 150"/>
                <a:gd name="T13" fmla="*/ 96 h 130"/>
              </a:gdLst>
              <a:ahLst/>
              <a:cxnLst>
                <a:cxn ang="0">
                  <a:pos x="T0" y="T1"/>
                </a:cxn>
                <a:cxn ang="0">
                  <a:pos x="T2" y="T3"/>
                </a:cxn>
                <a:cxn ang="0">
                  <a:pos x="T4" y="T5"/>
                </a:cxn>
                <a:cxn ang="0">
                  <a:pos x="T6" y="T7"/>
                </a:cxn>
                <a:cxn ang="0">
                  <a:pos x="T8" y="T9"/>
                </a:cxn>
                <a:cxn ang="0">
                  <a:pos x="T10" y="T11"/>
                </a:cxn>
                <a:cxn ang="0">
                  <a:pos x="T12" y="T13"/>
                </a:cxn>
              </a:cxnLst>
              <a:rect l="0" t="0" r="r" b="b"/>
              <a:pathLst>
                <a:path w="150" h="130">
                  <a:moveTo>
                    <a:pt x="32" y="96"/>
                  </a:moveTo>
                  <a:cubicBezTo>
                    <a:pt x="75" y="118"/>
                    <a:pt x="75" y="118"/>
                    <a:pt x="75" y="118"/>
                  </a:cubicBezTo>
                  <a:cubicBezTo>
                    <a:pt x="98" y="130"/>
                    <a:pt x="126" y="120"/>
                    <a:pt x="138" y="97"/>
                  </a:cubicBezTo>
                  <a:cubicBezTo>
                    <a:pt x="150" y="74"/>
                    <a:pt x="141" y="46"/>
                    <a:pt x="118" y="34"/>
                  </a:cubicBezTo>
                  <a:cubicBezTo>
                    <a:pt x="75" y="12"/>
                    <a:pt x="75" y="12"/>
                    <a:pt x="75" y="12"/>
                  </a:cubicBezTo>
                  <a:cubicBezTo>
                    <a:pt x="52" y="0"/>
                    <a:pt x="23" y="10"/>
                    <a:pt x="12" y="33"/>
                  </a:cubicBezTo>
                  <a:cubicBezTo>
                    <a:pt x="0" y="56"/>
                    <a:pt x="9" y="84"/>
                    <a:pt x="32" y="96"/>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7" name="Freeform 25">
              <a:extLst>
                <a:ext uri="{FF2B5EF4-FFF2-40B4-BE49-F238E27FC236}">
                  <a16:creationId xmlns:a16="http://schemas.microsoft.com/office/drawing/2014/main" id="{D2BA74A0-B2EB-4962-9E7D-A811473AA368}"/>
                </a:ext>
              </a:extLst>
            </p:cNvPr>
            <p:cNvSpPr>
              <a:spLocks/>
            </p:cNvSpPr>
            <p:nvPr userDrawn="1"/>
          </p:nvSpPr>
          <p:spPr bwMode="auto">
            <a:xfrm>
              <a:off x="6724650" y="6077831"/>
              <a:ext cx="714375" cy="610763"/>
            </a:xfrm>
            <a:custGeom>
              <a:avLst/>
              <a:gdLst>
                <a:gd name="T0" fmla="*/ 118 w 150"/>
                <a:gd name="T1" fmla="*/ 33 h 129"/>
                <a:gd name="T2" fmla="*/ 75 w 150"/>
                <a:gd name="T3" fmla="*/ 11 h 129"/>
                <a:gd name="T4" fmla="*/ 12 w 150"/>
                <a:gd name="T5" fmla="*/ 32 h 129"/>
                <a:gd name="T6" fmla="*/ 32 w 150"/>
                <a:gd name="T7" fmla="*/ 95 h 129"/>
                <a:gd name="T8" fmla="*/ 75 w 150"/>
                <a:gd name="T9" fmla="*/ 117 h 129"/>
                <a:gd name="T10" fmla="*/ 138 w 150"/>
                <a:gd name="T11" fmla="*/ 96 h 129"/>
                <a:gd name="T12" fmla="*/ 118 w 150"/>
                <a:gd name="T13" fmla="*/ 33 h 129"/>
              </a:gdLst>
              <a:ahLst/>
              <a:cxnLst>
                <a:cxn ang="0">
                  <a:pos x="T0" y="T1"/>
                </a:cxn>
                <a:cxn ang="0">
                  <a:pos x="T2" y="T3"/>
                </a:cxn>
                <a:cxn ang="0">
                  <a:pos x="T4" y="T5"/>
                </a:cxn>
                <a:cxn ang="0">
                  <a:pos x="T6" y="T7"/>
                </a:cxn>
                <a:cxn ang="0">
                  <a:pos x="T8" y="T9"/>
                </a:cxn>
                <a:cxn ang="0">
                  <a:pos x="T10" y="T11"/>
                </a:cxn>
                <a:cxn ang="0">
                  <a:pos x="T12" y="T13"/>
                </a:cxn>
              </a:cxnLst>
              <a:rect l="0" t="0" r="r" b="b"/>
              <a:pathLst>
                <a:path w="150" h="129">
                  <a:moveTo>
                    <a:pt x="118" y="33"/>
                  </a:moveTo>
                  <a:cubicBezTo>
                    <a:pt x="75" y="11"/>
                    <a:pt x="75" y="11"/>
                    <a:pt x="75" y="11"/>
                  </a:cubicBezTo>
                  <a:cubicBezTo>
                    <a:pt x="52" y="0"/>
                    <a:pt x="23" y="9"/>
                    <a:pt x="12" y="32"/>
                  </a:cubicBezTo>
                  <a:cubicBezTo>
                    <a:pt x="0" y="55"/>
                    <a:pt x="9" y="83"/>
                    <a:pt x="32" y="95"/>
                  </a:cubicBezTo>
                  <a:cubicBezTo>
                    <a:pt x="75" y="117"/>
                    <a:pt x="75" y="117"/>
                    <a:pt x="75" y="117"/>
                  </a:cubicBezTo>
                  <a:cubicBezTo>
                    <a:pt x="98" y="129"/>
                    <a:pt x="126" y="120"/>
                    <a:pt x="138" y="96"/>
                  </a:cubicBezTo>
                  <a:cubicBezTo>
                    <a:pt x="150" y="73"/>
                    <a:pt x="141" y="45"/>
                    <a:pt x="118" y="33"/>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8" name="Freeform 26">
              <a:extLst>
                <a:ext uri="{FF2B5EF4-FFF2-40B4-BE49-F238E27FC236}">
                  <a16:creationId xmlns:a16="http://schemas.microsoft.com/office/drawing/2014/main" id="{509C1B2A-DC5B-4FF7-B9FB-C7A093439346}"/>
                </a:ext>
              </a:extLst>
            </p:cNvPr>
            <p:cNvSpPr>
              <a:spLocks/>
            </p:cNvSpPr>
            <p:nvPr userDrawn="1"/>
          </p:nvSpPr>
          <p:spPr bwMode="auto">
            <a:xfrm>
              <a:off x="4776788" y="5593979"/>
              <a:ext cx="714375" cy="610763"/>
            </a:xfrm>
            <a:custGeom>
              <a:avLst/>
              <a:gdLst>
                <a:gd name="T0" fmla="*/ 32 w 150"/>
                <a:gd name="T1" fmla="*/ 95 h 129"/>
                <a:gd name="T2" fmla="*/ 75 w 150"/>
                <a:gd name="T3" fmla="*/ 117 h 129"/>
                <a:gd name="T4" fmla="*/ 139 w 150"/>
                <a:gd name="T5" fmla="*/ 97 h 129"/>
                <a:gd name="T6" fmla="*/ 118 w 150"/>
                <a:gd name="T7" fmla="*/ 34 h 129"/>
                <a:gd name="T8" fmla="*/ 75 w 150"/>
                <a:gd name="T9" fmla="*/ 12 h 129"/>
                <a:gd name="T10" fmla="*/ 12 w 150"/>
                <a:gd name="T11" fmla="*/ 32 h 129"/>
                <a:gd name="T12" fmla="*/ 32 w 150"/>
                <a:gd name="T13" fmla="*/ 95 h 129"/>
              </a:gdLst>
              <a:ahLst/>
              <a:cxnLst>
                <a:cxn ang="0">
                  <a:pos x="T0" y="T1"/>
                </a:cxn>
                <a:cxn ang="0">
                  <a:pos x="T2" y="T3"/>
                </a:cxn>
                <a:cxn ang="0">
                  <a:pos x="T4" y="T5"/>
                </a:cxn>
                <a:cxn ang="0">
                  <a:pos x="T6" y="T7"/>
                </a:cxn>
                <a:cxn ang="0">
                  <a:pos x="T8" y="T9"/>
                </a:cxn>
                <a:cxn ang="0">
                  <a:pos x="T10" y="T11"/>
                </a:cxn>
                <a:cxn ang="0">
                  <a:pos x="T12" y="T13"/>
                </a:cxn>
              </a:cxnLst>
              <a:rect l="0" t="0" r="r" b="b"/>
              <a:pathLst>
                <a:path w="150" h="129">
                  <a:moveTo>
                    <a:pt x="32" y="95"/>
                  </a:moveTo>
                  <a:cubicBezTo>
                    <a:pt x="75" y="117"/>
                    <a:pt x="75" y="117"/>
                    <a:pt x="75" y="117"/>
                  </a:cubicBezTo>
                  <a:cubicBezTo>
                    <a:pt x="98" y="129"/>
                    <a:pt x="127" y="120"/>
                    <a:pt x="139" y="97"/>
                  </a:cubicBezTo>
                  <a:cubicBezTo>
                    <a:pt x="150" y="74"/>
                    <a:pt x="141" y="46"/>
                    <a:pt x="118" y="34"/>
                  </a:cubicBezTo>
                  <a:cubicBezTo>
                    <a:pt x="75" y="12"/>
                    <a:pt x="75" y="12"/>
                    <a:pt x="75" y="12"/>
                  </a:cubicBezTo>
                  <a:cubicBezTo>
                    <a:pt x="52" y="0"/>
                    <a:pt x="24" y="9"/>
                    <a:pt x="12"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0" name="Freeform 28">
              <a:extLst>
                <a:ext uri="{FF2B5EF4-FFF2-40B4-BE49-F238E27FC236}">
                  <a16:creationId xmlns:a16="http://schemas.microsoft.com/office/drawing/2014/main" id="{40BA4CE5-67B2-4666-821E-B11E6385F80F}"/>
                </a:ext>
              </a:extLst>
            </p:cNvPr>
            <p:cNvSpPr>
              <a:spLocks/>
            </p:cNvSpPr>
            <p:nvPr userDrawn="1"/>
          </p:nvSpPr>
          <p:spPr bwMode="auto">
            <a:xfrm>
              <a:off x="0" y="6698112"/>
              <a:ext cx="400050" cy="161813"/>
            </a:xfrm>
            <a:custGeom>
              <a:avLst/>
              <a:gdLst>
                <a:gd name="T0" fmla="*/ 63 w 84"/>
                <a:gd name="T1" fmla="*/ 11 h 34"/>
                <a:gd name="T2" fmla="*/ 0 w 84"/>
                <a:gd name="T3" fmla="*/ 32 h 34"/>
                <a:gd name="T4" fmla="*/ 0 w 84"/>
                <a:gd name="T5" fmla="*/ 34 h 34"/>
                <a:gd name="T6" fmla="*/ 84 w 84"/>
                <a:gd name="T7" fmla="*/ 34 h 34"/>
                <a:gd name="T8" fmla="*/ 63 w 84"/>
                <a:gd name="T9" fmla="*/ 11 h 34"/>
              </a:gdLst>
              <a:ahLst/>
              <a:cxnLst>
                <a:cxn ang="0">
                  <a:pos x="T0" y="T1"/>
                </a:cxn>
                <a:cxn ang="0">
                  <a:pos x="T2" y="T3"/>
                </a:cxn>
                <a:cxn ang="0">
                  <a:pos x="T4" y="T5"/>
                </a:cxn>
                <a:cxn ang="0">
                  <a:pos x="T6" y="T7"/>
                </a:cxn>
                <a:cxn ang="0">
                  <a:pos x="T8" y="T9"/>
                </a:cxn>
              </a:cxnLst>
              <a:rect l="0" t="0" r="r" b="b"/>
              <a:pathLst>
                <a:path w="84" h="34">
                  <a:moveTo>
                    <a:pt x="63" y="11"/>
                  </a:moveTo>
                  <a:cubicBezTo>
                    <a:pt x="40" y="0"/>
                    <a:pt x="12" y="9"/>
                    <a:pt x="0" y="32"/>
                  </a:cubicBezTo>
                  <a:cubicBezTo>
                    <a:pt x="0" y="34"/>
                    <a:pt x="0" y="34"/>
                    <a:pt x="0" y="34"/>
                  </a:cubicBezTo>
                  <a:cubicBezTo>
                    <a:pt x="84" y="34"/>
                    <a:pt x="84" y="34"/>
                    <a:pt x="84" y="34"/>
                  </a:cubicBezTo>
                  <a:cubicBezTo>
                    <a:pt x="80" y="24"/>
                    <a:pt x="73" y="16"/>
                    <a:pt x="63"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1" name="Freeform 29">
              <a:extLst>
                <a:ext uri="{FF2B5EF4-FFF2-40B4-BE49-F238E27FC236}">
                  <a16:creationId xmlns:a16="http://schemas.microsoft.com/office/drawing/2014/main" id="{A6B2D1E1-3E18-4430-90BB-A1391B8C9890}"/>
                </a:ext>
              </a:extLst>
            </p:cNvPr>
            <p:cNvSpPr>
              <a:spLocks/>
            </p:cNvSpPr>
            <p:nvPr userDrawn="1"/>
          </p:nvSpPr>
          <p:spPr bwMode="auto">
            <a:xfrm>
              <a:off x="2566988" y="6495053"/>
              <a:ext cx="490538" cy="364872"/>
            </a:xfrm>
            <a:custGeom>
              <a:avLst/>
              <a:gdLst>
                <a:gd name="T0" fmla="*/ 71 w 103"/>
                <a:gd name="T1" fmla="*/ 12 h 77"/>
                <a:gd name="T2" fmla="*/ 8 w 103"/>
                <a:gd name="T3" fmla="*/ 32 h 77"/>
                <a:gd name="T4" fmla="*/ 9 w 103"/>
                <a:gd name="T5" fmla="*/ 77 h 77"/>
                <a:gd name="T6" fmla="*/ 90 w 103"/>
                <a:gd name="T7" fmla="*/ 77 h 77"/>
                <a:gd name="T8" fmla="*/ 91 w 103"/>
                <a:gd name="T9" fmla="*/ 75 h 77"/>
                <a:gd name="T10" fmla="*/ 71 w 103"/>
                <a:gd name="T11" fmla="*/ 12 h 77"/>
              </a:gdLst>
              <a:ahLst/>
              <a:cxnLst>
                <a:cxn ang="0">
                  <a:pos x="T0" y="T1"/>
                </a:cxn>
                <a:cxn ang="0">
                  <a:pos x="T2" y="T3"/>
                </a:cxn>
                <a:cxn ang="0">
                  <a:pos x="T4" y="T5"/>
                </a:cxn>
                <a:cxn ang="0">
                  <a:pos x="T6" y="T7"/>
                </a:cxn>
                <a:cxn ang="0">
                  <a:pos x="T8" y="T9"/>
                </a:cxn>
                <a:cxn ang="0">
                  <a:pos x="T10" y="T11"/>
                </a:cxn>
              </a:cxnLst>
              <a:rect l="0" t="0" r="r" b="b"/>
              <a:pathLst>
                <a:path w="103" h="77">
                  <a:moveTo>
                    <a:pt x="71" y="12"/>
                  </a:moveTo>
                  <a:cubicBezTo>
                    <a:pt x="48" y="0"/>
                    <a:pt x="20" y="9"/>
                    <a:pt x="8" y="32"/>
                  </a:cubicBezTo>
                  <a:cubicBezTo>
                    <a:pt x="0" y="47"/>
                    <a:pt x="1" y="63"/>
                    <a:pt x="9" y="77"/>
                  </a:cubicBezTo>
                  <a:cubicBezTo>
                    <a:pt x="90" y="77"/>
                    <a:pt x="90" y="77"/>
                    <a:pt x="90" y="77"/>
                  </a:cubicBezTo>
                  <a:cubicBezTo>
                    <a:pt x="90" y="76"/>
                    <a:pt x="91" y="75"/>
                    <a:pt x="91" y="75"/>
                  </a:cubicBezTo>
                  <a:cubicBezTo>
                    <a:pt x="103" y="52"/>
                    <a:pt x="94" y="23"/>
                    <a:pt x="71"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3" name="Freeform 31">
              <a:extLst>
                <a:ext uri="{FF2B5EF4-FFF2-40B4-BE49-F238E27FC236}">
                  <a16:creationId xmlns:a16="http://schemas.microsoft.com/office/drawing/2014/main" id="{E8615FC6-39BB-4E1F-B621-EC94EE439A83}"/>
                </a:ext>
              </a:extLst>
            </p:cNvPr>
            <p:cNvSpPr>
              <a:spLocks/>
            </p:cNvSpPr>
            <p:nvPr userDrawn="1"/>
          </p:nvSpPr>
          <p:spPr bwMode="auto">
            <a:xfrm>
              <a:off x="400050" y="5398852"/>
              <a:ext cx="509588" cy="507647"/>
            </a:xfrm>
            <a:custGeom>
              <a:avLst/>
              <a:gdLst>
                <a:gd name="T0" fmla="*/ 75 w 107"/>
                <a:gd name="T1" fmla="*/ 12 h 107"/>
                <a:gd name="T2" fmla="*/ 12 w 107"/>
                <a:gd name="T3" fmla="*/ 32 h 107"/>
                <a:gd name="T4" fmla="*/ 33 w 107"/>
                <a:gd name="T5" fmla="*/ 96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3" y="96"/>
                  </a:cubicBezTo>
                  <a:cubicBezTo>
                    <a:pt x="56" y="107"/>
                    <a:pt x="84" y="98"/>
                    <a:pt x="96" y="75"/>
                  </a:cubicBezTo>
                  <a:cubicBezTo>
                    <a:pt x="107" y="52"/>
                    <a:pt x="98" y="24"/>
                    <a:pt x="75" y="12"/>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8" name="Freeform 32">
              <a:extLst>
                <a:ext uri="{FF2B5EF4-FFF2-40B4-BE49-F238E27FC236}">
                  <a16:creationId xmlns:a16="http://schemas.microsoft.com/office/drawing/2014/main" id="{C8FFC83B-3C90-4550-8BFD-51E158F21637}"/>
                </a:ext>
              </a:extLst>
            </p:cNvPr>
            <p:cNvSpPr>
              <a:spLocks/>
            </p:cNvSpPr>
            <p:nvPr userDrawn="1"/>
          </p:nvSpPr>
          <p:spPr bwMode="auto">
            <a:xfrm>
              <a:off x="1971675" y="5693922"/>
              <a:ext cx="1419225" cy="967703"/>
            </a:xfrm>
            <a:custGeom>
              <a:avLst/>
              <a:gdLst>
                <a:gd name="T0" fmla="*/ 266 w 298"/>
                <a:gd name="T1" fmla="*/ 109 h 204"/>
                <a:gd name="T2" fmla="*/ 75 w 298"/>
                <a:gd name="T3" fmla="*/ 12 h 204"/>
                <a:gd name="T4" fmla="*/ 12 w 298"/>
                <a:gd name="T5" fmla="*/ 32 h 204"/>
                <a:gd name="T6" fmla="*/ 33 w 298"/>
                <a:gd name="T7" fmla="*/ 95 h 204"/>
                <a:gd name="T8" fmla="*/ 223 w 298"/>
                <a:gd name="T9" fmla="*/ 193 h 204"/>
                <a:gd name="T10" fmla="*/ 286 w 298"/>
                <a:gd name="T11" fmla="*/ 172 h 204"/>
                <a:gd name="T12" fmla="*/ 266 w 298"/>
                <a:gd name="T13" fmla="*/ 109 h 204"/>
              </a:gdLst>
              <a:ahLst/>
              <a:cxnLst>
                <a:cxn ang="0">
                  <a:pos x="T0" y="T1"/>
                </a:cxn>
                <a:cxn ang="0">
                  <a:pos x="T2" y="T3"/>
                </a:cxn>
                <a:cxn ang="0">
                  <a:pos x="T4" y="T5"/>
                </a:cxn>
                <a:cxn ang="0">
                  <a:pos x="T6" y="T7"/>
                </a:cxn>
                <a:cxn ang="0">
                  <a:pos x="T8" y="T9"/>
                </a:cxn>
                <a:cxn ang="0">
                  <a:pos x="T10" y="T11"/>
                </a:cxn>
                <a:cxn ang="0">
                  <a:pos x="T12" y="T13"/>
                </a:cxn>
              </a:cxnLst>
              <a:rect l="0" t="0" r="r" b="b"/>
              <a:pathLst>
                <a:path w="298" h="204">
                  <a:moveTo>
                    <a:pt x="266" y="109"/>
                  </a:moveTo>
                  <a:cubicBezTo>
                    <a:pt x="75" y="12"/>
                    <a:pt x="75" y="12"/>
                    <a:pt x="75" y="12"/>
                  </a:cubicBezTo>
                  <a:cubicBezTo>
                    <a:pt x="52" y="0"/>
                    <a:pt x="24" y="9"/>
                    <a:pt x="12" y="32"/>
                  </a:cubicBezTo>
                  <a:cubicBezTo>
                    <a:pt x="0" y="55"/>
                    <a:pt x="10" y="83"/>
                    <a:pt x="33" y="95"/>
                  </a:cubicBezTo>
                  <a:cubicBezTo>
                    <a:pt x="223" y="193"/>
                    <a:pt x="223" y="193"/>
                    <a:pt x="223" y="193"/>
                  </a:cubicBezTo>
                  <a:cubicBezTo>
                    <a:pt x="246" y="204"/>
                    <a:pt x="275" y="195"/>
                    <a:pt x="286" y="172"/>
                  </a:cubicBezTo>
                  <a:cubicBezTo>
                    <a:pt x="298" y="149"/>
                    <a:pt x="289" y="121"/>
                    <a:pt x="266" y="109"/>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0" name="Freeform 34">
              <a:extLst>
                <a:ext uri="{FF2B5EF4-FFF2-40B4-BE49-F238E27FC236}">
                  <a16:creationId xmlns:a16="http://schemas.microsoft.com/office/drawing/2014/main" id="{6AF55E5D-2C73-49EE-9DBF-73BFC36106E0}"/>
                </a:ext>
              </a:extLst>
            </p:cNvPr>
            <p:cNvSpPr>
              <a:spLocks/>
            </p:cNvSpPr>
            <p:nvPr userDrawn="1"/>
          </p:nvSpPr>
          <p:spPr bwMode="auto">
            <a:xfrm>
              <a:off x="3314700" y="6376074"/>
              <a:ext cx="509588" cy="507647"/>
            </a:xfrm>
            <a:custGeom>
              <a:avLst/>
              <a:gdLst>
                <a:gd name="T0" fmla="*/ 75 w 107"/>
                <a:gd name="T1" fmla="*/ 12 h 107"/>
                <a:gd name="T2" fmla="*/ 12 w 107"/>
                <a:gd name="T3" fmla="*/ 32 h 107"/>
                <a:gd name="T4" fmla="*/ 32 w 107"/>
                <a:gd name="T5" fmla="*/ 95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6" y="75"/>
                  </a:cubicBezTo>
                  <a:cubicBezTo>
                    <a:pt x="107" y="52"/>
                    <a:pt x="98" y="24"/>
                    <a:pt x="75" y="12"/>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2" name="Freeform 36">
              <a:extLst>
                <a:ext uri="{FF2B5EF4-FFF2-40B4-BE49-F238E27FC236}">
                  <a16:creationId xmlns:a16="http://schemas.microsoft.com/office/drawing/2014/main" id="{0C12AB5B-3B72-42C4-9475-01F207B9189D}"/>
                </a:ext>
              </a:extLst>
            </p:cNvPr>
            <p:cNvSpPr>
              <a:spLocks/>
            </p:cNvSpPr>
            <p:nvPr userDrawn="1"/>
          </p:nvSpPr>
          <p:spPr bwMode="auto">
            <a:xfrm>
              <a:off x="2481263" y="5441685"/>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3"/>
                    <a:pt x="74" y="12"/>
                  </a:cubicBezTo>
                  <a:cubicBezTo>
                    <a:pt x="51" y="0"/>
                    <a:pt x="23" y="9"/>
                    <a:pt x="11"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3" name="Freeform 37">
              <a:extLst>
                <a:ext uri="{FF2B5EF4-FFF2-40B4-BE49-F238E27FC236}">
                  <a16:creationId xmlns:a16="http://schemas.microsoft.com/office/drawing/2014/main" id="{25F829DD-CE58-4AB8-9FF3-F7C53063F7B6}"/>
                </a:ext>
              </a:extLst>
            </p:cNvPr>
            <p:cNvSpPr>
              <a:spLocks/>
            </p:cNvSpPr>
            <p:nvPr userDrawn="1"/>
          </p:nvSpPr>
          <p:spPr bwMode="auto">
            <a:xfrm>
              <a:off x="3476625" y="5441685"/>
              <a:ext cx="509588" cy="507647"/>
            </a:xfrm>
            <a:custGeom>
              <a:avLst/>
              <a:gdLst>
                <a:gd name="T0" fmla="*/ 33 w 107"/>
                <a:gd name="T1" fmla="*/ 95 h 107"/>
                <a:gd name="T2" fmla="*/ 96 w 107"/>
                <a:gd name="T3" fmla="*/ 75 h 107"/>
                <a:gd name="T4" fmla="*/ 75 w 107"/>
                <a:gd name="T5" fmla="*/ 12 h 107"/>
                <a:gd name="T6" fmla="*/ 12 w 107"/>
                <a:gd name="T7" fmla="*/ 32 h 107"/>
                <a:gd name="T8" fmla="*/ 33 w 107"/>
                <a:gd name="T9" fmla="*/ 95 h 107"/>
              </a:gdLst>
              <a:ahLst/>
              <a:cxnLst>
                <a:cxn ang="0">
                  <a:pos x="T0" y="T1"/>
                </a:cxn>
                <a:cxn ang="0">
                  <a:pos x="T2" y="T3"/>
                </a:cxn>
                <a:cxn ang="0">
                  <a:pos x="T4" y="T5"/>
                </a:cxn>
                <a:cxn ang="0">
                  <a:pos x="T6" y="T7"/>
                </a:cxn>
                <a:cxn ang="0">
                  <a:pos x="T8" y="T9"/>
                </a:cxn>
              </a:cxnLst>
              <a:rect l="0" t="0" r="r" b="b"/>
              <a:pathLst>
                <a:path w="107" h="107">
                  <a:moveTo>
                    <a:pt x="33" y="95"/>
                  </a:moveTo>
                  <a:cubicBezTo>
                    <a:pt x="56" y="107"/>
                    <a:pt x="84" y="98"/>
                    <a:pt x="96" y="75"/>
                  </a:cubicBezTo>
                  <a:cubicBezTo>
                    <a:pt x="107" y="52"/>
                    <a:pt x="98" y="23"/>
                    <a:pt x="75" y="12"/>
                  </a:cubicBezTo>
                  <a:cubicBezTo>
                    <a:pt x="52" y="0"/>
                    <a:pt x="24" y="9"/>
                    <a:pt x="12" y="32"/>
                  </a:cubicBezTo>
                  <a:cubicBezTo>
                    <a:pt x="0" y="55"/>
                    <a:pt x="10" y="83"/>
                    <a:pt x="33" y="95"/>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7" name="Freeform 41">
              <a:extLst>
                <a:ext uri="{FF2B5EF4-FFF2-40B4-BE49-F238E27FC236}">
                  <a16:creationId xmlns:a16="http://schemas.microsoft.com/office/drawing/2014/main" id="{8B6A1BD0-0CE6-4114-A75A-973F79EC1438}"/>
                </a:ext>
              </a:extLst>
            </p:cNvPr>
            <p:cNvSpPr>
              <a:spLocks/>
            </p:cNvSpPr>
            <p:nvPr userDrawn="1"/>
          </p:nvSpPr>
          <p:spPr bwMode="auto">
            <a:xfrm>
              <a:off x="6329363" y="6380833"/>
              <a:ext cx="1000125" cy="479092"/>
            </a:xfrm>
            <a:custGeom>
              <a:avLst/>
              <a:gdLst>
                <a:gd name="T0" fmla="*/ 185 w 210"/>
                <a:gd name="T1" fmla="*/ 69 h 101"/>
                <a:gd name="T2" fmla="*/ 75 w 210"/>
                <a:gd name="T3" fmla="*/ 12 h 101"/>
                <a:gd name="T4" fmla="*/ 12 w 210"/>
                <a:gd name="T5" fmla="*/ 33 h 101"/>
                <a:gd name="T6" fmla="*/ 32 w 210"/>
                <a:gd name="T7" fmla="*/ 96 h 101"/>
                <a:gd name="T8" fmla="*/ 42 w 210"/>
                <a:gd name="T9" fmla="*/ 101 h 101"/>
                <a:gd name="T10" fmla="*/ 210 w 210"/>
                <a:gd name="T11" fmla="*/ 101 h 101"/>
                <a:gd name="T12" fmla="*/ 185 w 210"/>
                <a:gd name="T13" fmla="*/ 69 h 101"/>
              </a:gdLst>
              <a:ahLst/>
              <a:cxnLst>
                <a:cxn ang="0">
                  <a:pos x="T0" y="T1"/>
                </a:cxn>
                <a:cxn ang="0">
                  <a:pos x="T2" y="T3"/>
                </a:cxn>
                <a:cxn ang="0">
                  <a:pos x="T4" y="T5"/>
                </a:cxn>
                <a:cxn ang="0">
                  <a:pos x="T6" y="T7"/>
                </a:cxn>
                <a:cxn ang="0">
                  <a:pos x="T8" y="T9"/>
                </a:cxn>
                <a:cxn ang="0">
                  <a:pos x="T10" y="T11"/>
                </a:cxn>
                <a:cxn ang="0">
                  <a:pos x="T12" y="T13"/>
                </a:cxn>
              </a:cxnLst>
              <a:rect l="0" t="0" r="r" b="b"/>
              <a:pathLst>
                <a:path w="210" h="101">
                  <a:moveTo>
                    <a:pt x="185" y="69"/>
                  </a:moveTo>
                  <a:cubicBezTo>
                    <a:pt x="75" y="12"/>
                    <a:pt x="75" y="12"/>
                    <a:pt x="75" y="12"/>
                  </a:cubicBezTo>
                  <a:cubicBezTo>
                    <a:pt x="52" y="0"/>
                    <a:pt x="23" y="10"/>
                    <a:pt x="12" y="33"/>
                  </a:cubicBezTo>
                  <a:cubicBezTo>
                    <a:pt x="0" y="56"/>
                    <a:pt x="9" y="84"/>
                    <a:pt x="32" y="96"/>
                  </a:cubicBezTo>
                  <a:cubicBezTo>
                    <a:pt x="42" y="101"/>
                    <a:pt x="42" y="101"/>
                    <a:pt x="42" y="101"/>
                  </a:cubicBezTo>
                  <a:cubicBezTo>
                    <a:pt x="210" y="101"/>
                    <a:pt x="210" y="101"/>
                    <a:pt x="210" y="101"/>
                  </a:cubicBezTo>
                  <a:cubicBezTo>
                    <a:pt x="207" y="87"/>
                    <a:pt x="198" y="75"/>
                    <a:pt x="185" y="69"/>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9" name="Freeform 43">
              <a:extLst>
                <a:ext uri="{FF2B5EF4-FFF2-40B4-BE49-F238E27FC236}">
                  <a16:creationId xmlns:a16="http://schemas.microsoft.com/office/drawing/2014/main" id="{6FD0193B-6D05-49CB-A96B-BC4C785EAC33}"/>
                </a:ext>
              </a:extLst>
            </p:cNvPr>
            <p:cNvSpPr>
              <a:spLocks/>
            </p:cNvSpPr>
            <p:nvPr userDrawn="1"/>
          </p:nvSpPr>
          <p:spPr bwMode="auto">
            <a:xfrm>
              <a:off x="6286500" y="5341742"/>
              <a:ext cx="509588" cy="507647"/>
            </a:xfrm>
            <a:custGeom>
              <a:avLst/>
              <a:gdLst>
                <a:gd name="T0" fmla="*/ 32 w 107"/>
                <a:gd name="T1" fmla="*/ 96 h 107"/>
                <a:gd name="T2" fmla="*/ 95 w 107"/>
                <a:gd name="T3" fmla="*/ 75 h 107"/>
                <a:gd name="T4" fmla="*/ 75 w 107"/>
                <a:gd name="T5" fmla="*/ 12 h 107"/>
                <a:gd name="T6" fmla="*/ 12 w 107"/>
                <a:gd name="T7" fmla="*/ 32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3" y="98"/>
                    <a:pt x="95" y="75"/>
                  </a:cubicBezTo>
                  <a:cubicBezTo>
                    <a:pt x="107" y="52"/>
                    <a:pt x="98" y="24"/>
                    <a:pt x="75" y="12"/>
                  </a:cubicBezTo>
                  <a:cubicBezTo>
                    <a:pt x="52" y="0"/>
                    <a:pt x="23" y="9"/>
                    <a:pt x="12" y="32"/>
                  </a:cubicBezTo>
                  <a:cubicBezTo>
                    <a:pt x="0" y="56"/>
                    <a:pt x="9" y="84"/>
                    <a:pt x="32" y="96"/>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2" name="Freeform 46">
              <a:extLst>
                <a:ext uri="{FF2B5EF4-FFF2-40B4-BE49-F238E27FC236}">
                  <a16:creationId xmlns:a16="http://schemas.microsoft.com/office/drawing/2014/main" id="{894A0FFA-768F-4A53-9C16-D489560FDC4E}"/>
                </a:ext>
              </a:extLst>
            </p:cNvPr>
            <p:cNvSpPr>
              <a:spLocks/>
            </p:cNvSpPr>
            <p:nvPr userDrawn="1"/>
          </p:nvSpPr>
          <p:spPr bwMode="auto">
            <a:xfrm>
              <a:off x="5481638" y="594933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10"/>
                    <a:pt x="12" y="33"/>
                  </a:cubicBezTo>
                  <a:cubicBezTo>
                    <a:pt x="0" y="56"/>
                    <a:pt x="9" y="84"/>
                    <a:pt x="32" y="96"/>
                  </a:cubicBezTo>
                  <a:cubicBezTo>
                    <a:pt x="55" y="107"/>
                    <a:pt x="83" y="98"/>
                    <a:pt x="95" y="75"/>
                  </a:cubicBezTo>
                  <a:cubicBezTo>
                    <a:pt x="107" y="52"/>
                    <a:pt x="98" y="24"/>
                    <a:pt x="75" y="12"/>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4" name="Freeform 48">
              <a:extLst>
                <a:ext uri="{FF2B5EF4-FFF2-40B4-BE49-F238E27FC236}">
                  <a16:creationId xmlns:a16="http://schemas.microsoft.com/office/drawing/2014/main" id="{D965AA9C-3644-427C-8442-6F88C3A23E23}"/>
                </a:ext>
              </a:extLst>
            </p:cNvPr>
            <p:cNvSpPr>
              <a:spLocks/>
            </p:cNvSpPr>
            <p:nvPr userDrawn="1"/>
          </p:nvSpPr>
          <p:spPr bwMode="auto">
            <a:xfrm>
              <a:off x="3981450" y="5698682"/>
              <a:ext cx="1200150" cy="858241"/>
            </a:xfrm>
            <a:custGeom>
              <a:avLst/>
              <a:gdLst>
                <a:gd name="T0" fmla="*/ 220 w 252"/>
                <a:gd name="T1" fmla="*/ 86 h 181"/>
                <a:gd name="T2" fmla="*/ 75 w 252"/>
                <a:gd name="T3" fmla="*/ 11 h 181"/>
                <a:gd name="T4" fmla="*/ 11 w 252"/>
                <a:gd name="T5" fmla="*/ 32 h 181"/>
                <a:gd name="T6" fmla="*/ 32 w 252"/>
                <a:gd name="T7" fmla="*/ 95 h 181"/>
                <a:gd name="T8" fmla="*/ 177 w 252"/>
                <a:gd name="T9" fmla="*/ 169 h 181"/>
                <a:gd name="T10" fmla="*/ 240 w 252"/>
                <a:gd name="T11" fmla="*/ 149 h 181"/>
                <a:gd name="T12" fmla="*/ 220 w 252"/>
                <a:gd name="T13" fmla="*/ 86 h 181"/>
              </a:gdLst>
              <a:ahLst/>
              <a:cxnLst>
                <a:cxn ang="0">
                  <a:pos x="T0" y="T1"/>
                </a:cxn>
                <a:cxn ang="0">
                  <a:pos x="T2" y="T3"/>
                </a:cxn>
                <a:cxn ang="0">
                  <a:pos x="T4" y="T5"/>
                </a:cxn>
                <a:cxn ang="0">
                  <a:pos x="T6" y="T7"/>
                </a:cxn>
                <a:cxn ang="0">
                  <a:pos x="T8" y="T9"/>
                </a:cxn>
                <a:cxn ang="0">
                  <a:pos x="T10" y="T11"/>
                </a:cxn>
                <a:cxn ang="0">
                  <a:pos x="T12" y="T13"/>
                </a:cxn>
              </a:cxnLst>
              <a:rect l="0" t="0" r="r" b="b"/>
              <a:pathLst>
                <a:path w="252" h="181">
                  <a:moveTo>
                    <a:pt x="220" y="86"/>
                  </a:moveTo>
                  <a:cubicBezTo>
                    <a:pt x="75" y="11"/>
                    <a:pt x="75" y="11"/>
                    <a:pt x="75" y="11"/>
                  </a:cubicBezTo>
                  <a:cubicBezTo>
                    <a:pt x="52" y="0"/>
                    <a:pt x="23" y="9"/>
                    <a:pt x="11" y="32"/>
                  </a:cubicBezTo>
                  <a:cubicBezTo>
                    <a:pt x="0" y="55"/>
                    <a:pt x="9" y="83"/>
                    <a:pt x="32" y="95"/>
                  </a:cubicBezTo>
                  <a:cubicBezTo>
                    <a:pt x="177" y="169"/>
                    <a:pt x="177" y="169"/>
                    <a:pt x="177" y="169"/>
                  </a:cubicBezTo>
                  <a:cubicBezTo>
                    <a:pt x="200" y="181"/>
                    <a:pt x="228" y="172"/>
                    <a:pt x="240" y="149"/>
                  </a:cubicBezTo>
                  <a:cubicBezTo>
                    <a:pt x="252" y="126"/>
                    <a:pt x="243" y="97"/>
                    <a:pt x="220" y="86"/>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5" name="Freeform 49">
              <a:extLst>
                <a:ext uri="{FF2B5EF4-FFF2-40B4-BE49-F238E27FC236}">
                  <a16:creationId xmlns:a16="http://schemas.microsoft.com/office/drawing/2014/main" id="{1D579548-41FA-4E64-AC74-2A06EB9ADBCA}"/>
                </a:ext>
              </a:extLst>
            </p:cNvPr>
            <p:cNvSpPr>
              <a:spLocks/>
            </p:cNvSpPr>
            <p:nvPr userDrawn="1"/>
          </p:nvSpPr>
          <p:spPr bwMode="auto">
            <a:xfrm>
              <a:off x="5534025" y="6480776"/>
              <a:ext cx="976313" cy="379149"/>
            </a:xfrm>
            <a:custGeom>
              <a:avLst/>
              <a:gdLst>
                <a:gd name="T0" fmla="*/ 9 w 205"/>
                <a:gd name="T1" fmla="*/ 32 h 80"/>
                <a:gd name="T2" fmla="*/ 12 w 205"/>
                <a:gd name="T3" fmla="*/ 80 h 80"/>
                <a:gd name="T4" fmla="*/ 205 w 205"/>
                <a:gd name="T5" fmla="*/ 80 h 80"/>
                <a:gd name="T6" fmla="*/ 72 w 205"/>
                <a:gd name="T7" fmla="*/ 12 h 80"/>
                <a:gd name="T8" fmla="*/ 9 w 205"/>
                <a:gd name="T9" fmla="*/ 32 h 80"/>
              </a:gdLst>
              <a:ahLst/>
              <a:cxnLst>
                <a:cxn ang="0">
                  <a:pos x="T0" y="T1"/>
                </a:cxn>
                <a:cxn ang="0">
                  <a:pos x="T2" y="T3"/>
                </a:cxn>
                <a:cxn ang="0">
                  <a:pos x="T4" y="T5"/>
                </a:cxn>
                <a:cxn ang="0">
                  <a:pos x="T6" y="T7"/>
                </a:cxn>
                <a:cxn ang="0">
                  <a:pos x="T8" y="T9"/>
                </a:cxn>
              </a:cxnLst>
              <a:rect l="0" t="0" r="r" b="b"/>
              <a:pathLst>
                <a:path w="205" h="80">
                  <a:moveTo>
                    <a:pt x="9" y="32"/>
                  </a:moveTo>
                  <a:cubicBezTo>
                    <a:pt x="0" y="48"/>
                    <a:pt x="2" y="66"/>
                    <a:pt x="12" y="80"/>
                  </a:cubicBezTo>
                  <a:cubicBezTo>
                    <a:pt x="205" y="80"/>
                    <a:pt x="205" y="80"/>
                    <a:pt x="205" y="80"/>
                  </a:cubicBezTo>
                  <a:cubicBezTo>
                    <a:pt x="72" y="12"/>
                    <a:pt x="72" y="12"/>
                    <a:pt x="72" y="12"/>
                  </a:cubicBezTo>
                  <a:cubicBezTo>
                    <a:pt x="49" y="0"/>
                    <a:pt x="20" y="9"/>
                    <a:pt x="9" y="32"/>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6" name="Freeform 50">
              <a:extLst>
                <a:ext uri="{FF2B5EF4-FFF2-40B4-BE49-F238E27FC236}">
                  <a16:creationId xmlns:a16="http://schemas.microsoft.com/office/drawing/2014/main" id="{6C25784A-5597-477E-9C7B-F21A3D7D79D5}"/>
                </a:ext>
              </a:extLst>
            </p:cNvPr>
            <p:cNvSpPr>
              <a:spLocks/>
            </p:cNvSpPr>
            <p:nvPr userDrawn="1"/>
          </p:nvSpPr>
          <p:spPr bwMode="auto">
            <a:xfrm>
              <a:off x="6867525" y="5636812"/>
              <a:ext cx="1190625" cy="863001"/>
            </a:xfrm>
            <a:custGeom>
              <a:avLst/>
              <a:gdLst>
                <a:gd name="T0" fmla="*/ 217 w 250"/>
                <a:gd name="T1" fmla="*/ 85 h 182"/>
                <a:gd name="T2" fmla="*/ 75 w 250"/>
                <a:gd name="T3" fmla="*/ 12 h 182"/>
                <a:gd name="T4" fmla="*/ 9 w 250"/>
                <a:gd name="T5" fmla="*/ 36 h 182"/>
                <a:gd name="T6" fmla="*/ 31 w 250"/>
                <a:gd name="T7" fmla="*/ 95 h 182"/>
                <a:gd name="T8" fmla="*/ 176 w 250"/>
                <a:gd name="T9" fmla="*/ 170 h 182"/>
                <a:gd name="T10" fmla="*/ 240 w 250"/>
                <a:gd name="T11" fmla="*/ 148 h 182"/>
                <a:gd name="T12" fmla="*/ 217 w 250"/>
                <a:gd name="T13" fmla="*/ 85 h 182"/>
              </a:gdLst>
              <a:ahLst/>
              <a:cxnLst>
                <a:cxn ang="0">
                  <a:pos x="T0" y="T1"/>
                </a:cxn>
                <a:cxn ang="0">
                  <a:pos x="T2" y="T3"/>
                </a:cxn>
                <a:cxn ang="0">
                  <a:pos x="T4" y="T5"/>
                </a:cxn>
                <a:cxn ang="0">
                  <a:pos x="T6" y="T7"/>
                </a:cxn>
                <a:cxn ang="0">
                  <a:pos x="T8" y="T9"/>
                </a:cxn>
                <a:cxn ang="0">
                  <a:pos x="T10" y="T11"/>
                </a:cxn>
                <a:cxn ang="0">
                  <a:pos x="T12" y="T13"/>
                </a:cxn>
              </a:cxnLst>
              <a:rect l="0" t="0" r="r" b="b"/>
              <a:pathLst>
                <a:path w="250" h="182">
                  <a:moveTo>
                    <a:pt x="217" y="85"/>
                  </a:moveTo>
                  <a:cubicBezTo>
                    <a:pt x="75" y="12"/>
                    <a:pt x="75" y="12"/>
                    <a:pt x="75" y="12"/>
                  </a:cubicBezTo>
                  <a:cubicBezTo>
                    <a:pt x="50" y="0"/>
                    <a:pt x="19" y="10"/>
                    <a:pt x="9" y="36"/>
                  </a:cubicBezTo>
                  <a:cubicBezTo>
                    <a:pt x="0" y="58"/>
                    <a:pt x="9" y="84"/>
                    <a:pt x="31" y="95"/>
                  </a:cubicBezTo>
                  <a:cubicBezTo>
                    <a:pt x="176" y="170"/>
                    <a:pt x="176" y="170"/>
                    <a:pt x="176" y="170"/>
                  </a:cubicBezTo>
                  <a:cubicBezTo>
                    <a:pt x="199" y="182"/>
                    <a:pt x="228" y="172"/>
                    <a:pt x="240" y="148"/>
                  </a:cubicBezTo>
                  <a:cubicBezTo>
                    <a:pt x="250" y="125"/>
                    <a:pt x="240" y="97"/>
                    <a:pt x="217" y="8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7" name="Freeform 51">
              <a:extLst>
                <a:ext uri="{FF2B5EF4-FFF2-40B4-BE49-F238E27FC236}">
                  <a16:creationId xmlns:a16="http://schemas.microsoft.com/office/drawing/2014/main" id="{9C012AC2-30E1-480A-A340-4FE7AA3DB56A}"/>
                </a:ext>
              </a:extLst>
            </p:cNvPr>
            <p:cNvSpPr>
              <a:spLocks/>
            </p:cNvSpPr>
            <p:nvPr userDrawn="1"/>
          </p:nvSpPr>
          <p:spPr bwMode="auto">
            <a:xfrm>
              <a:off x="9572625" y="6495053"/>
              <a:ext cx="933450" cy="364872"/>
            </a:xfrm>
            <a:custGeom>
              <a:avLst/>
              <a:gdLst>
                <a:gd name="T0" fmla="*/ 5 w 196"/>
                <a:gd name="T1" fmla="*/ 36 h 77"/>
                <a:gd name="T2" fmla="*/ 8 w 196"/>
                <a:gd name="T3" fmla="*/ 77 h 77"/>
                <a:gd name="T4" fmla="*/ 196 w 196"/>
                <a:gd name="T5" fmla="*/ 77 h 77"/>
                <a:gd name="T6" fmla="*/ 71 w 196"/>
                <a:gd name="T7" fmla="*/ 13 h 77"/>
                <a:gd name="T8" fmla="*/ 5 w 196"/>
                <a:gd name="T9" fmla="*/ 36 h 77"/>
              </a:gdLst>
              <a:ahLst/>
              <a:cxnLst>
                <a:cxn ang="0">
                  <a:pos x="T0" y="T1"/>
                </a:cxn>
                <a:cxn ang="0">
                  <a:pos x="T2" y="T3"/>
                </a:cxn>
                <a:cxn ang="0">
                  <a:pos x="T4" y="T5"/>
                </a:cxn>
                <a:cxn ang="0">
                  <a:pos x="T6" y="T7"/>
                </a:cxn>
                <a:cxn ang="0">
                  <a:pos x="T8" y="T9"/>
                </a:cxn>
              </a:cxnLst>
              <a:rect l="0" t="0" r="r" b="b"/>
              <a:pathLst>
                <a:path w="196" h="77">
                  <a:moveTo>
                    <a:pt x="5" y="36"/>
                  </a:moveTo>
                  <a:cubicBezTo>
                    <a:pt x="0" y="50"/>
                    <a:pt x="1" y="65"/>
                    <a:pt x="8" y="77"/>
                  </a:cubicBezTo>
                  <a:cubicBezTo>
                    <a:pt x="196" y="77"/>
                    <a:pt x="196" y="77"/>
                    <a:pt x="196" y="77"/>
                  </a:cubicBezTo>
                  <a:cubicBezTo>
                    <a:pt x="71" y="13"/>
                    <a:pt x="71" y="13"/>
                    <a:pt x="71" y="13"/>
                  </a:cubicBezTo>
                  <a:cubicBezTo>
                    <a:pt x="47" y="0"/>
                    <a:pt x="16" y="10"/>
                    <a:pt x="5" y="36"/>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8" name="Freeform 52">
              <a:extLst>
                <a:ext uri="{FF2B5EF4-FFF2-40B4-BE49-F238E27FC236}">
                  <a16:creationId xmlns:a16="http://schemas.microsoft.com/office/drawing/2014/main" id="{C7BDD21F-FD5D-4192-86E8-FE2CBF7EC463}"/>
                </a:ext>
              </a:extLst>
            </p:cNvPr>
            <p:cNvSpPr>
              <a:spLocks/>
            </p:cNvSpPr>
            <p:nvPr userDrawn="1"/>
          </p:nvSpPr>
          <p:spPr bwMode="auto">
            <a:xfrm>
              <a:off x="8872538" y="5641571"/>
              <a:ext cx="1195388" cy="858241"/>
            </a:xfrm>
            <a:custGeom>
              <a:avLst/>
              <a:gdLst>
                <a:gd name="T0" fmla="*/ 218 w 251"/>
                <a:gd name="T1" fmla="*/ 85 h 181"/>
                <a:gd name="T2" fmla="*/ 75 w 251"/>
                <a:gd name="T3" fmla="*/ 12 h 181"/>
                <a:gd name="T4" fmla="*/ 9 w 251"/>
                <a:gd name="T5" fmla="*/ 36 h 181"/>
                <a:gd name="T6" fmla="*/ 31 w 251"/>
                <a:gd name="T7" fmla="*/ 95 h 181"/>
                <a:gd name="T8" fmla="*/ 176 w 251"/>
                <a:gd name="T9" fmla="*/ 169 h 181"/>
                <a:gd name="T10" fmla="*/ 240 w 251"/>
                <a:gd name="T11" fmla="*/ 148 h 181"/>
                <a:gd name="T12" fmla="*/ 218 w 251"/>
                <a:gd name="T13" fmla="*/ 85 h 181"/>
              </a:gdLst>
              <a:ahLst/>
              <a:cxnLst>
                <a:cxn ang="0">
                  <a:pos x="T0" y="T1"/>
                </a:cxn>
                <a:cxn ang="0">
                  <a:pos x="T2" y="T3"/>
                </a:cxn>
                <a:cxn ang="0">
                  <a:pos x="T4" y="T5"/>
                </a:cxn>
                <a:cxn ang="0">
                  <a:pos x="T6" y="T7"/>
                </a:cxn>
                <a:cxn ang="0">
                  <a:pos x="T8" y="T9"/>
                </a:cxn>
                <a:cxn ang="0">
                  <a:pos x="T10" y="T11"/>
                </a:cxn>
                <a:cxn ang="0">
                  <a:pos x="T12" y="T13"/>
                </a:cxn>
              </a:cxnLst>
              <a:rect l="0" t="0" r="r" b="b"/>
              <a:pathLst>
                <a:path w="251" h="181">
                  <a:moveTo>
                    <a:pt x="218" y="85"/>
                  </a:moveTo>
                  <a:cubicBezTo>
                    <a:pt x="75" y="12"/>
                    <a:pt x="75" y="12"/>
                    <a:pt x="75" y="12"/>
                  </a:cubicBezTo>
                  <a:cubicBezTo>
                    <a:pt x="50" y="0"/>
                    <a:pt x="20" y="10"/>
                    <a:pt x="9" y="36"/>
                  </a:cubicBezTo>
                  <a:cubicBezTo>
                    <a:pt x="0" y="58"/>
                    <a:pt x="9" y="84"/>
                    <a:pt x="31" y="95"/>
                  </a:cubicBezTo>
                  <a:cubicBezTo>
                    <a:pt x="176" y="169"/>
                    <a:pt x="176" y="169"/>
                    <a:pt x="176" y="169"/>
                  </a:cubicBezTo>
                  <a:cubicBezTo>
                    <a:pt x="200" y="181"/>
                    <a:pt x="229" y="172"/>
                    <a:pt x="240" y="148"/>
                  </a:cubicBezTo>
                  <a:cubicBezTo>
                    <a:pt x="251" y="125"/>
                    <a:pt x="241" y="97"/>
                    <a:pt x="218" y="8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9" name="Freeform 53">
              <a:extLst>
                <a:ext uri="{FF2B5EF4-FFF2-40B4-BE49-F238E27FC236}">
                  <a16:creationId xmlns:a16="http://schemas.microsoft.com/office/drawing/2014/main" id="{F1C65C22-AB7A-441E-A758-DCB70879B7ED}"/>
                </a:ext>
              </a:extLst>
            </p:cNvPr>
            <p:cNvSpPr>
              <a:spLocks/>
            </p:cNvSpPr>
            <p:nvPr userDrawn="1"/>
          </p:nvSpPr>
          <p:spPr bwMode="auto">
            <a:xfrm>
              <a:off x="7620000" y="5508314"/>
              <a:ext cx="1195388" cy="863001"/>
            </a:xfrm>
            <a:custGeom>
              <a:avLst/>
              <a:gdLst>
                <a:gd name="T0" fmla="*/ 218 w 251"/>
                <a:gd name="T1" fmla="*/ 86 h 182"/>
                <a:gd name="T2" fmla="*/ 75 w 251"/>
                <a:gd name="T3" fmla="*/ 13 h 182"/>
                <a:gd name="T4" fmla="*/ 9 w 251"/>
                <a:gd name="T5" fmla="*/ 36 h 182"/>
                <a:gd name="T6" fmla="*/ 31 w 251"/>
                <a:gd name="T7" fmla="*/ 96 h 182"/>
                <a:gd name="T8" fmla="*/ 176 w 251"/>
                <a:gd name="T9" fmla="*/ 170 h 182"/>
                <a:gd name="T10" fmla="*/ 240 w 251"/>
                <a:gd name="T11" fmla="*/ 148 h 182"/>
                <a:gd name="T12" fmla="*/ 218 w 251"/>
                <a:gd name="T13" fmla="*/ 86 h 182"/>
              </a:gdLst>
              <a:ahLst/>
              <a:cxnLst>
                <a:cxn ang="0">
                  <a:pos x="T0" y="T1"/>
                </a:cxn>
                <a:cxn ang="0">
                  <a:pos x="T2" y="T3"/>
                </a:cxn>
                <a:cxn ang="0">
                  <a:pos x="T4" y="T5"/>
                </a:cxn>
                <a:cxn ang="0">
                  <a:pos x="T6" y="T7"/>
                </a:cxn>
                <a:cxn ang="0">
                  <a:pos x="T8" y="T9"/>
                </a:cxn>
                <a:cxn ang="0">
                  <a:pos x="T10" y="T11"/>
                </a:cxn>
                <a:cxn ang="0">
                  <a:pos x="T12" y="T13"/>
                </a:cxn>
              </a:cxnLst>
              <a:rect l="0" t="0" r="r" b="b"/>
              <a:pathLst>
                <a:path w="251" h="182">
                  <a:moveTo>
                    <a:pt x="218" y="86"/>
                  </a:moveTo>
                  <a:cubicBezTo>
                    <a:pt x="75" y="13"/>
                    <a:pt x="75" y="13"/>
                    <a:pt x="75" y="13"/>
                  </a:cubicBezTo>
                  <a:cubicBezTo>
                    <a:pt x="50" y="0"/>
                    <a:pt x="20" y="10"/>
                    <a:pt x="9" y="36"/>
                  </a:cubicBezTo>
                  <a:cubicBezTo>
                    <a:pt x="0" y="59"/>
                    <a:pt x="9" y="85"/>
                    <a:pt x="31" y="96"/>
                  </a:cubicBezTo>
                  <a:cubicBezTo>
                    <a:pt x="176" y="170"/>
                    <a:pt x="176" y="170"/>
                    <a:pt x="176" y="170"/>
                  </a:cubicBezTo>
                  <a:cubicBezTo>
                    <a:pt x="200" y="182"/>
                    <a:pt x="228" y="172"/>
                    <a:pt x="240" y="148"/>
                  </a:cubicBezTo>
                  <a:cubicBezTo>
                    <a:pt x="251" y="125"/>
                    <a:pt x="240" y="98"/>
                    <a:pt x="218" y="86"/>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0" name="Freeform 54">
              <a:extLst>
                <a:ext uri="{FF2B5EF4-FFF2-40B4-BE49-F238E27FC236}">
                  <a16:creationId xmlns:a16="http://schemas.microsoft.com/office/drawing/2014/main" id="{3A4B2673-2458-4473-873B-3D2ED1A6DE1E}"/>
                </a:ext>
              </a:extLst>
            </p:cNvPr>
            <p:cNvSpPr>
              <a:spLocks/>
            </p:cNvSpPr>
            <p:nvPr userDrawn="1"/>
          </p:nvSpPr>
          <p:spPr bwMode="auto">
            <a:xfrm>
              <a:off x="7991475" y="6209502"/>
              <a:ext cx="1176338" cy="650423"/>
            </a:xfrm>
            <a:custGeom>
              <a:avLst/>
              <a:gdLst>
                <a:gd name="T0" fmla="*/ 218 w 247"/>
                <a:gd name="T1" fmla="*/ 85 h 137"/>
                <a:gd name="T2" fmla="*/ 75 w 247"/>
                <a:gd name="T3" fmla="*/ 12 h 137"/>
                <a:gd name="T4" fmla="*/ 9 w 247"/>
                <a:gd name="T5" fmla="*/ 36 h 137"/>
                <a:gd name="T6" fmla="*/ 31 w 247"/>
                <a:gd name="T7" fmla="*/ 95 h 137"/>
                <a:gd name="T8" fmla="*/ 113 w 247"/>
                <a:gd name="T9" fmla="*/ 137 h 137"/>
                <a:gd name="T10" fmla="*/ 243 w 247"/>
                <a:gd name="T11" fmla="*/ 137 h 137"/>
                <a:gd name="T12" fmla="*/ 218 w 247"/>
                <a:gd name="T13" fmla="*/ 85 h 137"/>
              </a:gdLst>
              <a:ahLst/>
              <a:cxnLst>
                <a:cxn ang="0">
                  <a:pos x="T0" y="T1"/>
                </a:cxn>
                <a:cxn ang="0">
                  <a:pos x="T2" y="T3"/>
                </a:cxn>
                <a:cxn ang="0">
                  <a:pos x="T4" y="T5"/>
                </a:cxn>
                <a:cxn ang="0">
                  <a:pos x="T6" y="T7"/>
                </a:cxn>
                <a:cxn ang="0">
                  <a:pos x="T8" y="T9"/>
                </a:cxn>
                <a:cxn ang="0">
                  <a:pos x="T10" y="T11"/>
                </a:cxn>
                <a:cxn ang="0">
                  <a:pos x="T12" y="T13"/>
                </a:cxn>
              </a:cxnLst>
              <a:rect l="0" t="0" r="r" b="b"/>
              <a:pathLst>
                <a:path w="247" h="137">
                  <a:moveTo>
                    <a:pt x="218" y="85"/>
                  </a:moveTo>
                  <a:cubicBezTo>
                    <a:pt x="75" y="12"/>
                    <a:pt x="75" y="12"/>
                    <a:pt x="75" y="12"/>
                  </a:cubicBezTo>
                  <a:cubicBezTo>
                    <a:pt x="50" y="0"/>
                    <a:pt x="20" y="10"/>
                    <a:pt x="9" y="36"/>
                  </a:cubicBezTo>
                  <a:cubicBezTo>
                    <a:pt x="0" y="58"/>
                    <a:pt x="9" y="84"/>
                    <a:pt x="31" y="95"/>
                  </a:cubicBezTo>
                  <a:cubicBezTo>
                    <a:pt x="113" y="137"/>
                    <a:pt x="113" y="137"/>
                    <a:pt x="113" y="137"/>
                  </a:cubicBezTo>
                  <a:cubicBezTo>
                    <a:pt x="243" y="137"/>
                    <a:pt x="243" y="137"/>
                    <a:pt x="243" y="137"/>
                  </a:cubicBezTo>
                  <a:cubicBezTo>
                    <a:pt x="247" y="116"/>
                    <a:pt x="237" y="95"/>
                    <a:pt x="218" y="85"/>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1" name="Freeform 55">
              <a:extLst>
                <a:ext uri="{FF2B5EF4-FFF2-40B4-BE49-F238E27FC236}">
                  <a16:creationId xmlns:a16="http://schemas.microsoft.com/office/drawing/2014/main" id="{7D2E6D59-2ADA-4C3F-AE53-BC25C1D225A1}"/>
                </a:ext>
              </a:extLst>
            </p:cNvPr>
            <p:cNvSpPr>
              <a:spLocks/>
            </p:cNvSpPr>
            <p:nvPr userDrawn="1"/>
          </p:nvSpPr>
          <p:spPr bwMode="auto">
            <a:xfrm>
              <a:off x="0" y="5584461"/>
              <a:ext cx="881063" cy="815409"/>
            </a:xfrm>
            <a:custGeom>
              <a:avLst/>
              <a:gdLst>
                <a:gd name="T0" fmla="*/ 174 w 185"/>
                <a:gd name="T1" fmla="*/ 138 h 172"/>
                <a:gd name="T2" fmla="*/ 152 w 185"/>
                <a:gd name="T3" fmla="*/ 76 h 172"/>
                <a:gd name="T4" fmla="*/ 9 w 185"/>
                <a:gd name="T5" fmla="*/ 3 h 172"/>
                <a:gd name="T6" fmla="*/ 0 w 185"/>
                <a:gd name="T7" fmla="*/ 0 h 172"/>
                <a:gd name="T8" fmla="*/ 0 w 185"/>
                <a:gd name="T9" fmla="*/ 104 h 172"/>
                <a:gd name="T10" fmla="*/ 110 w 185"/>
                <a:gd name="T11" fmla="*/ 160 h 172"/>
                <a:gd name="T12" fmla="*/ 174 w 185"/>
                <a:gd name="T13" fmla="*/ 138 h 172"/>
              </a:gdLst>
              <a:ahLst/>
              <a:cxnLst>
                <a:cxn ang="0">
                  <a:pos x="T0" y="T1"/>
                </a:cxn>
                <a:cxn ang="0">
                  <a:pos x="T2" y="T3"/>
                </a:cxn>
                <a:cxn ang="0">
                  <a:pos x="T4" y="T5"/>
                </a:cxn>
                <a:cxn ang="0">
                  <a:pos x="T6" y="T7"/>
                </a:cxn>
                <a:cxn ang="0">
                  <a:pos x="T8" y="T9"/>
                </a:cxn>
                <a:cxn ang="0">
                  <a:pos x="T10" y="T11"/>
                </a:cxn>
                <a:cxn ang="0">
                  <a:pos x="T12" y="T13"/>
                </a:cxn>
              </a:cxnLst>
              <a:rect l="0" t="0" r="r" b="b"/>
              <a:pathLst>
                <a:path w="185" h="172">
                  <a:moveTo>
                    <a:pt x="174" y="138"/>
                  </a:moveTo>
                  <a:cubicBezTo>
                    <a:pt x="185" y="115"/>
                    <a:pt x="174" y="88"/>
                    <a:pt x="152" y="76"/>
                  </a:cubicBezTo>
                  <a:cubicBezTo>
                    <a:pt x="9" y="3"/>
                    <a:pt x="9" y="3"/>
                    <a:pt x="9" y="3"/>
                  </a:cubicBezTo>
                  <a:cubicBezTo>
                    <a:pt x="6" y="2"/>
                    <a:pt x="3" y="1"/>
                    <a:pt x="0" y="0"/>
                  </a:cubicBezTo>
                  <a:cubicBezTo>
                    <a:pt x="0" y="104"/>
                    <a:pt x="0" y="104"/>
                    <a:pt x="0" y="104"/>
                  </a:cubicBezTo>
                  <a:cubicBezTo>
                    <a:pt x="110" y="160"/>
                    <a:pt x="110" y="160"/>
                    <a:pt x="110" y="160"/>
                  </a:cubicBezTo>
                  <a:cubicBezTo>
                    <a:pt x="134" y="172"/>
                    <a:pt x="163" y="163"/>
                    <a:pt x="174" y="138"/>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2" name="Freeform 56">
              <a:extLst>
                <a:ext uri="{FF2B5EF4-FFF2-40B4-BE49-F238E27FC236}">
                  <a16:creationId xmlns:a16="http://schemas.microsoft.com/office/drawing/2014/main" id="{DB58E7F0-9A61-46E6-9FA9-21A12D55593A}"/>
                </a:ext>
              </a:extLst>
            </p:cNvPr>
            <p:cNvSpPr>
              <a:spLocks/>
            </p:cNvSpPr>
            <p:nvPr userDrawn="1"/>
          </p:nvSpPr>
          <p:spPr bwMode="auto">
            <a:xfrm>
              <a:off x="5605463" y="5498795"/>
              <a:ext cx="1195388" cy="863001"/>
            </a:xfrm>
            <a:custGeom>
              <a:avLst/>
              <a:gdLst>
                <a:gd name="T0" fmla="*/ 218 w 251"/>
                <a:gd name="T1" fmla="*/ 86 h 182"/>
                <a:gd name="T2" fmla="*/ 75 w 251"/>
                <a:gd name="T3" fmla="*/ 13 h 182"/>
                <a:gd name="T4" fmla="*/ 9 w 251"/>
                <a:gd name="T5" fmla="*/ 36 h 182"/>
                <a:gd name="T6" fmla="*/ 31 w 251"/>
                <a:gd name="T7" fmla="*/ 96 h 182"/>
                <a:gd name="T8" fmla="*/ 176 w 251"/>
                <a:gd name="T9" fmla="*/ 170 h 182"/>
                <a:gd name="T10" fmla="*/ 240 w 251"/>
                <a:gd name="T11" fmla="*/ 148 h 182"/>
                <a:gd name="T12" fmla="*/ 218 w 251"/>
                <a:gd name="T13" fmla="*/ 86 h 182"/>
              </a:gdLst>
              <a:ahLst/>
              <a:cxnLst>
                <a:cxn ang="0">
                  <a:pos x="T0" y="T1"/>
                </a:cxn>
                <a:cxn ang="0">
                  <a:pos x="T2" y="T3"/>
                </a:cxn>
                <a:cxn ang="0">
                  <a:pos x="T4" y="T5"/>
                </a:cxn>
                <a:cxn ang="0">
                  <a:pos x="T6" y="T7"/>
                </a:cxn>
                <a:cxn ang="0">
                  <a:pos x="T8" y="T9"/>
                </a:cxn>
                <a:cxn ang="0">
                  <a:pos x="T10" y="T11"/>
                </a:cxn>
                <a:cxn ang="0">
                  <a:pos x="T12" y="T13"/>
                </a:cxn>
              </a:cxnLst>
              <a:rect l="0" t="0" r="r" b="b"/>
              <a:pathLst>
                <a:path w="251" h="182">
                  <a:moveTo>
                    <a:pt x="218" y="86"/>
                  </a:moveTo>
                  <a:cubicBezTo>
                    <a:pt x="75" y="13"/>
                    <a:pt x="75" y="13"/>
                    <a:pt x="75" y="13"/>
                  </a:cubicBezTo>
                  <a:cubicBezTo>
                    <a:pt x="50" y="0"/>
                    <a:pt x="20" y="11"/>
                    <a:pt x="9" y="36"/>
                  </a:cubicBezTo>
                  <a:cubicBezTo>
                    <a:pt x="0" y="59"/>
                    <a:pt x="9" y="85"/>
                    <a:pt x="31" y="96"/>
                  </a:cubicBezTo>
                  <a:cubicBezTo>
                    <a:pt x="176" y="170"/>
                    <a:pt x="176" y="170"/>
                    <a:pt x="176" y="170"/>
                  </a:cubicBezTo>
                  <a:cubicBezTo>
                    <a:pt x="200" y="182"/>
                    <a:pt x="228" y="172"/>
                    <a:pt x="240" y="148"/>
                  </a:cubicBezTo>
                  <a:cubicBezTo>
                    <a:pt x="251" y="125"/>
                    <a:pt x="240" y="98"/>
                    <a:pt x="218" y="86"/>
                  </a:cubicBez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3" name="Freeform 57">
              <a:extLst>
                <a:ext uri="{FF2B5EF4-FFF2-40B4-BE49-F238E27FC236}">
                  <a16:creationId xmlns:a16="http://schemas.microsoft.com/office/drawing/2014/main" id="{54201D8C-AC6D-4745-85BE-BA613FE65A09}"/>
                </a:ext>
              </a:extLst>
            </p:cNvPr>
            <p:cNvSpPr>
              <a:spLocks/>
            </p:cNvSpPr>
            <p:nvPr userDrawn="1"/>
          </p:nvSpPr>
          <p:spPr bwMode="auto">
            <a:xfrm>
              <a:off x="3943350" y="6187292"/>
              <a:ext cx="1319213" cy="672633"/>
            </a:xfrm>
            <a:custGeom>
              <a:avLst/>
              <a:gdLst>
                <a:gd name="T0" fmla="*/ 251 w 277"/>
                <a:gd name="T1" fmla="*/ 102 h 142"/>
                <a:gd name="T2" fmla="*/ 75 w 277"/>
                <a:gd name="T3" fmla="*/ 12 h 142"/>
                <a:gd name="T4" fmla="*/ 11 w 277"/>
                <a:gd name="T5" fmla="*/ 32 h 142"/>
                <a:gd name="T6" fmla="*/ 32 w 277"/>
                <a:gd name="T7" fmla="*/ 95 h 142"/>
                <a:gd name="T8" fmla="*/ 123 w 277"/>
                <a:gd name="T9" fmla="*/ 142 h 142"/>
                <a:gd name="T10" fmla="*/ 277 w 277"/>
                <a:gd name="T11" fmla="*/ 142 h 142"/>
                <a:gd name="T12" fmla="*/ 251 w 277"/>
                <a:gd name="T13" fmla="*/ 102 h 142"/>
              </a:gdLst>
              <a:ahLst/>
              <a:cxnLst>
                <a:cxn ang="0">
                  <a:pos x="T0" y="T1"/>
                </a:cxn>
                <a:cxn ang="0">
                  <a:pos x="T2" y="T3"/>
                </a:cxn>
                <a:cxn ang="0">
                  <a:pos x="T4" y="T5"/>
                </a:cxn>
                <a:cxn ang="0">
                  <a:pos x="T6" y="T7"/>
                </a:cxn>
                <a:cxn ang="0">
                  <a:pos x="T8" y="T9"/>
                </a:cxn>
                <a:cxn ang="0">
                  <a:pos x="T10" y="T11"/>
                </a:cxn>
                <a:cxn ang="0">
                  <a:pos x="T12" y="T13"/>
                </a:cxn>
              </a:cxnLst>
              <a:rect l="0" t="0" r="r" b="b"/>
              <a:pathLst>
                <a:path w="277" h="142">
                  <a:moveTo>
                    <a:pt x="251" y="102"/>
                  </a:moveTo>
                  <a:cubicBezTo>
                    <a:pt x="75" y="12"/>
                    <a:pt x="75" y="12"/>
                    <a:pt x="75" y="12"/>
                  </a:cubicBezTo>
                  <a:cubicBezTo>
                    <a:pt x="51" y="0"/>
                    <a:pt x="23" y="9"/>
                    <a:pt x="11" y="32"/>
                  </a:cubicBezTo>
                  <a:cubicBezTo>
                    <a:pt x="0" y="55"/>
                    <a:pt x="9" y="83"/>
                    <a:pt x="32" y="95"/>
                  </a:cubicBezTo>
                  <a:cubicBezTo>
                    <a:pt x="123" y="142"/>
                    <a:pt x="123" y="142"/>
                    <a:pt x="123" y="142"/>
                  </a:cubicBezTo>
                  <a:cubicBezTo>
                    <a:pt x="277" y="142"/>
                    <a:pt x="277" y="142"/>
                    <a:pt x="277" y="142"/>
                  </a:cubicBezTo>
                  <a:cubicBezTo>
                    <a:pt x="276" y="125"/>
                    <a:pt x="267" y="110"/>
                    <a:pt x="251" y="102"/>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9" name="Fond Photo 1">
              <a:extLst>
                <a:ext uri="{FF2B5EF4-FFF2-40B4-BE49-F238E27FC236}">
                  <a16:creationId xmlns:a16="http://schemas.microsoft.com/office/drawing/2014/main" id="{FB62706A-147B-4CE6-A0B5-A9D6254E29F2}"/>
                </a:ext>
              </a:extLst>
            </p:cNvPr>
            <p:cNvSpPr>
              <a:spLocks/>
            </p:cNvSpPr>
            <p:nvPr userDrawn="1"/>
          </p:nvSpPr>
          <p:spPr bwMode="auto">
            <a:xfrm>
              <a:off x="785813" y="6106386"/>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6" name="Photo 1-Ader_Aimable">
              <a:extLst>
                <a:ext uri="{FF2B5EF4-FFF2-40B4-BE49-F238E27FC236}">
                  <a16:creationId xmlns:a16="http://schemas.microsoft.com/office/drawing/2014/main" id="{EA610591-C236-4048-84A9-280DF35B3D60}"/>
                </a:ext>
              </a:extLst>
            </p:cNvPr>
            <p:cNvSpPr>
              <a:spLocks/>
            </p:cNvSpPr>
            <p:nvPr userDrawn="1"/>
          </p:nvSpPr>
          <p:spPr bwMode="auto">
            <a:xfrm>
              <a:off x="785813" y="6107972"/>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3" name="Fond Photo 2">
              <a:extLst>
                <a:ext uri="{FF2B5EF4-FFF2-40B4-BE49-F238E27FC236}">
                  <a16:creationId xmlns:a16="http://schemas.microsoft.com/office/drawing/2014/main" id="{A612BB14-84A7-45CC-8A1C-CC913D613148}"/>
                </a:ext>
              </a:extLst>
            </p:cNvPr>
            <p:cNvSpPr>
              <a:spLocks/>
            </p:cNvSpPr>
            <p:nvPr userDrawn="1"/>
          </p:nvSpPr>
          <p:spPr bwMode="auto">
            <a:xfrm>
              <a:off x="1557338" y="5479759"/>
              <a:ext cx="509588" cy="507647"/>
            </a:xfrm>
            <a:custGeom>
              <a:avLst/>
              <a:gdLst>
                <a:gd name="T0" fmla="*/ 32 w 107"/>
                <a:gd name="T1" fmla="*/ 95 h 107"/>
                <a:gd name="T2" fmla="*/ 95 w 107"/>
                <a:gd name="T3" fmla="*/ 75 h 107"/>
                <a:gd name="T4" fmla="*/ 75 w 107"/>
                <a:gd name="T5" fmla="*/ 12 h 107"/>
                <a:gd name="T6" fmla="*/ 12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4"/>
                    <a:pt x="75" y="12"/>
                  </a:cubicBezTo>
                  <a:cubicBezTo>
                    <a:pt x="52" y="0"/>
                    <a:pt x="24" y="9"/>
                    <a:pt x="12" y="32"/>
                  </a:cubicBezTo>
                  <a:cubicBezTo>
                    <a:pt x="0" y="55"/>
                    <a:pt x="9" y="83"/>
                    <a:pt x="32" y="9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7" name="Photo 2-Svetlana_Babichava">
              <a:extLst>
                <a:ext uri="{FF2B5EF4-FFF2-40B4-BE49-F238E27FC236}">
                  <a16:creationId xmlns:a16="http://schemas.microsoft.com/office/drawing/2014/main" id="{2DDAF24F-29C9-4061-AAE3-C6DFFF0ABADE}"/>
                </a:ext>
              </a:extLst>
            </p:cNvPr>
            <p:cNvSpPr>
              <a:spLocks/>
            </p:cNvSpPr>
            <p:nvPr userDrawn="1"/>
          </p:nvSpPr>
          <p:spPr bwMode="auto">
            <a:xfrm>
              <a:off x="1557338" y="5479759"/>
              <a:ext cx="509588" cy="507647"/>
            </a:xfrm>
            <a:custGeom>
              <a:avLst/>
              <a:gdLst>
                <a:gd name="T0" fmla="*/ 32 w 107"/>
                <a:gd name="T1" fmla="*/ 95 h 107"/>
                <a:gd name="T2" fmla="*/ 95 w 107"/>
                <a:gd name="T3" fmla="*/ 75 h 107"/>
                <a:gd name="T4" fmla="*/ 75 w 107"/>
                <a:gd name="T5" fmla="*/ 12 h 107"/>
                <a:gd name="T6" fmla="*/ 12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4"/>
                    <a:pt x="75" y="12"/>
                  </a:cubicBezTo>
                  <a:cubicBezTo>
                    <a:pt x="52" y="0"/>
                    <a:pt x="24" y="9"/>
                    <a:pt x="12" y="32"/>
                  </a:cubicBezTo>
                  <a:cubicBezTo>
                    <a:pt x="0" y="55"/>
                    <a:pt x="9" y="83"/>
                    <a:pt x="32" y="95"/>
                  </a:cubicBez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2" name="Fond Photo 3">
              <a:extLst>
                <a:ext uri="{FF2B5EF4-FFF2-40B4-BE49-F238E27FC236}">
                  <a16:creationId xmlns:a16="http://schemas.microsoft.com/office/drawing/2014/main" id="{DA50D3BF-1ABB-4F4A-A264-0AF25FE7E010}"/>
                </a:ext>
              </a:extLst>
            </p:cNvPr>
            <p:cNvSpPr>
              <a:spLocks/>
            </p:cNvSpPr>
            <p:nvPr userDrawn="1"/>
          </p:nvSpPr>
          <p:spPr bwMode="auto">
            <a:xfrm>
              <a:off x="2133600" y="6280890"/>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2"/>
                  </a:cubicBezTo>
                  <a:cubicBezTo>
                    <a:pt x="0" y="55"/>
                    <a:pt x="9" y="84"/>
                    <a:pt x="32" y="95"/>
                  </a:cubicBezTo>
                  <a:cubicBezTo>
                    <a:pt x="55" y="107"/>
                    <a:pt x="83" y="98"/>
                    <a:pt x="95" y="75"/>
                  </a:cubicBezTo>
                  <a:cubicBezTo>
                    <a:pt x="107" y="52"/>
                    <a:pt x="98" y="24"/>
                    <a:pt x="75"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8" name="Photo 3-Yolla_Fadllalah">
              <a:extLst>
                <a:ext uri="{FF2B5EF4-FFF2-40B4-BE49-F238E27FC236}">
                  <a16:creationId xmlns:a16="http://schemas.microsoft.com/office/drawing/2014/main" id="{41DFD5A7-E0FD-4A1C-9E9F-8F0027262803}"/>
                </a:ext>
              </a:extLst>
            </p:cNvPr>
            <p:cNvSpPr>
              <a:spLocks/>
            </p:cNvSpPr>
            <p:nvPr userDrawn="1"/>
          </p:nvSpPr>
          <p:spPr bwMode="auto">
            <a:xfrm>
              <a:off x="2133600" y="6282476"/>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2"/>
                  </a:cubicBezTo>
                  <a:cubicBezTo>
                    <a:pt x="0" y="55"/>
                    <a:pt x="9" y="84"/>
                    <a:pt x="32" y="95"/>
                  </a:cubicBezTo>
                  <a:cubicBezTo>
                    <a:pt x="55" y="107"/>
                    <a:pt x="83" y="98"/>
                    <a:pt x="95" y="75"/>
                  </a:cubicBezTo>
                  <a:cubicBezTo>
                    <a:pt x="107" y="52"/>
                    <a:pt x="98" y="24"/>
                    <a:pt x="75" y="12"/>
                  </a:cubicBez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1" name="Fond Photo 4">
              <a:extLst>
                <a:ext uri="{FF2B5EF4-FFF2-40B4-BE49-F238E27FC236}">
                  <a16:creationId xmlns:a16="http://schemas.microsoft.com/office/drawing/2014/main" id="{921ACDC1-2920-4A93-A02C-624E5A12EF60}"/>
                </a:ext>
              </a:extLst>
            </p:cNvPr>
            <p:cNvSpPr>
              <a:spLocks/>
            </p:cNvSpPr>
            <p:nvPr userDrawn="1"/>
          </p:nvSpPr>
          <p:spPr bwMode="auto">
            <a:xfrm>
              <a:off x="3516313" y="5966783"/>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3"/>
                  </a:cubicBezTo>
                  <a:cubicBezTo>
                    <a:pt x="0" y="56"/>
                    <a:pt x="9" y="84"/>
                    <a:pt x="32" y="96"/>
                  </a:cubicBezTo>
                  <a:cubicBezTo>
                    <a:pt x="55" y="107"/>
                    <a:pt x="83" y="98"/>
                    <a:pt x="95" y="75"/>
                  </a:cubicBezTo>
                  <a:cubicBezTo>
                    <a:pt x="107" y="52"/>
                    <a:pt x="98" y="24"/>
                    <a:pt x="75"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9" name="Photo 4-Gino_Pacitto">
              <a:extLst>
                <a:ext uri="{FF2B5EF4-FFF2-40B4-BE49-F238E27FC236}">
                  <a16:creationId xmlns:a16="http://schemas.microsoft.com/office/drawing/2014/main" id="{A6AB66B1-59DF-49AB-B664-B090A1BF92B6}"/>
                </a:ext>
              </a:extLst>
            </p:cNvPr>
            <p:cNvSpPr>
              <a:spLocks/>
            </p:cNvSpPr>
            <p:nvPr userDrawn="1"/>
          </p:nvSpPr>
          <p:spPr bwMode="auto">
            <a:xfrm>
              <a:off x="3516313" y="5968369"/>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3"/>
                  </a:cubicBezTo>
                  <a:cubicBezTo>
                    <a:pt x="0" y="56"/>
                    <a:pt x="9" y="84"/>
                    <a:pt x="32" y="96"/>
                  </a:cubicBezTo>
                  <a:cubicBezTo>
                    <a:pt x="55" y="107"/>
                    <a:pt x="83" y="98"/>
                    <a:pt x="95" y="75"/>
                  </a:cubicBezTo>
                  <a:cubicBezTo>
                    <a:pt x="107" y="52"/>
                    <a:pt x="98" y="24"/>
                    <a:pt x="75" y="12"/>
                  </a:cubicBez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4" name="Photo-Frederic_Martine">
              <a:extLst>
                <a:ext uri="{FF2B5EF4-FFF2-40B4-BE49-F238E27FC236}">
                  <a16:creationId xmlns:a16="http://schemas.microsoft.com/office/drawing/2014/main" id="{470277AC-15C5-463E-BD5E-148280041869}"/>
                </a:ext>
              </a:extLst>
            </p:cNvPr>
            <p:cNvSpPr>
              <a:spLocks/>
            </p:cNvSpPr>
            <p:nvPr userDrawn="1"/>
          </p:nvSpPr>
          <p:spPr bwMode="auto">
            <a:xfrm>
              <a:off x="2479675" y="5441685"/>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3"/>
                    <a:pt x="74" y="12"/>
                  </a:cubicBezTo>
                  <a:cubicBezTo>
                    <a:pt x="51" y="0"/>
                    <a:pt x="23" y="9"/>
                    <a:pt x="11" y="32"/>
                  </a:cubicBezTo>
                  <a:cubicBezTo>
                    <a:pt x="0" y="55"/>
                    <a:pt x="9" y="83"/>
                    <a:pt x="32" y="95"/>
                  </a:cubicBezTo>
                  <a:close/>
                </a:path>
              </a:pathLst>
            </a:custGeom>
            <a:blipFill>
              <a:blip r:embed="rId6"/>
              <a:stretch>
                <a:fillRect/>
              </a:stretch>
            </a:blipFill>
            <a:ln w="127">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29" name="Fond Photo 5">
              <a:extLst>
                <a:ext uri="{FF2B5EF4-FFF2-40B4-BE49-F238E27FC236}">
                  <a16:creationId xmlns:a16="http://schemas.microsoft.com/office/drawing/2014/main" id="{511C9538-6950-4437-A21F-CAF9B89C5AD9}"/>
                </a:ext>
              </a:extLst>
            </p:cNvPr>
            <p:cNvSpPr>
              <a:spLocks/>
            </p:cNvSpPr>
            <p:nvPr userDrawn="1"/>
          </p:nvSpPr>
          <p:spPr bwMode="auto">
            <a:xfrm>
              <a:off x="3757613" y="6590237"/>
              <a:ext cx="457200" cy="269688"/>
            </a:xfrm>
            <a:custGeom>
              <a:avLst/>
              <a:gdLst>
                <a:gd name="T0" fmla="*/ 69 w 96"/>
                <a:gd name="T1" fmla="*/ 11 h 57"/>
                <a:gd name="T2" fmla="*/ 6 w 96"/>
                <a:gd name="T3" fmla="*/ 32 h 57"/>
                <a:gd name="T4" fmla="*/ 1 w 96"/>
                <a:gd name="T5" fmla="*/ 57 h 57"/>
                <a:gd name="T6" fmla="*/ 94 w 96"/>
                <a:gd name="T7" fmla="*/ 57 h 57"/>
                <a:gd name="T8" fmla="*/ 69 w 96"/>
                <a:gd name="T9" fmla="*/ 11 h 57"/>
              </a:gdLst>
              <a:ahLst/>
              <a:cxnLst>
                <a:cxn ang="0">
                  <a:pos x="T0" y="T1"/>
                </a:cxn>
                <a:cxn ang="0">
                  <a:pos x="T2" y="T3"/>
                </a:cxn>
                <a:cxn ang="0">
                  <a:pos x="T4" y="T5"/>
                </a:cxn>
                <a:cxn ang="0">
                  <a:pos x="T6" y="T7"/>
                </a:cxn>
                <a:cxn ang="0">
                  <a:pos x="T8" y="T9"/>
                </a:cxn>
              </a:cxnLst>
              <a:rect l="0" t="0" r="r" b="b"/>
              <a:pathLst>
                <a:path w="96" h="57">
                  <a:moveTo>
                    <a:pt x="69" y="11"/>
                  </a:moveTo>
                  <a:cubicBezTo>
                    <a:pt x="46" y="0"/>
                    <a:pt x="18" y="9"/>
                    <a:pt x="6" y="32"/>
                  </a:cubicBezTo>
                  <a:cubicBezTo>
                    <a:pt x="2" y="40"/>
                    <a:pt x="0" y="48"/>
                    <a:pt x="1" y="57"/>
                  </a:cubicBezTo>
                  <a:cubicBezTo>
                    <a:pt x="94" y="57"/>
                    <a:pt x="94" y="57"/>
                    <a:pt x="94" y="57"/>
                  </a:cubicBezTo>
                  <a:cubicBezTo>
                    <a:pt x="96" y="38"/>
                    <a:pt x="86" y="20"/>
                    <a:pt x="69" y="1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0" name="Fond Photo 6">
              <a:extLst>
                <a:ext uri="{FF2B5EF4-FFF2-40B4-BE49-F238E27FC236}">
                  <a16:creationId xmlns:a16="http://schemas.microsoft.com/office/drawing/2014/main" id="{351D9ACB-9ADD-45F4-AB63-8842CDCE2F10}"/>
                </a:ext>
              </a:extLst>
            </p:cNvPr>
            <p:cNvSpPr>
              <a:spLocks/>
            </p:cNvSpPr>
            <p:nvPr userDrawn="1"/>
          </p:nvSpPr>
          <p:spPr bwMode="auto">
            <a:xfrm>
              <a:off x="5105400" y="6266612"/>
              <a:ext cx="509588" cy="507647"/>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4"/>
                    <a:pt x="32" y="95"/>
                  </a:cubicBezTo>
                  <a:cubicBezTo>
                    <a:pt x="55" y="107"/>
                    <a:pt x="83" y="98"/>
                    <a:pt x="95" y="75"/>
                  </a:cubicBezTo>
                  <a:cubicBezTo>
                    <a:pt x="107" y="52"/>
                    <a:pt x="98" y="24"/>
                    <a:pt x="74"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1" name="Photo 6-Jesse_Rubin">
              <a:extLst>
                <a:ext uri="{FF2B5EF4-FFF2-40B4-BE49-F238E27FC236}">
                  <a16:creationId xmlns:a16="http://schemas.microsoft.com/office/drawing/2014/main" id="{23CEBAAF-1E58-4C8E-ABA3-D1E685A4498E}"/>
                </a:ext>
              </a:extLst>
            </p:cNvPr>
            <p:cNvSpPr>
              <a:spLocks/>
            </p:cNvSpPr>
            <p:nvPr userDrawn="1"/>
          </p:nvSpPr>
          <p:spPr bwMode="auto">
            <a:xfrm>
              <a:off x="5105400" y="6266612"/>
              <a:ext cx="509588" cy="507647"/>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4"/>
                    <a:pt x="32" y="95"/>
                  </a:cubicBezTo>
                  <a:cubicBezTo>
                    <a:pt x="55" y="107"/>
                    <a:pt x="83" y="98"/>
                    <a:pt x="95" y="75"/>
                  </a:cubicBezTo>
                  <a:cubicBezTo>
                    <a:pt x="107" y="52"/>
                    <a:pt x="98" y="24"/>
                    <a:pt x="74" y="12"/>
                  </a:cubicBez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1" name="Fond Photo 7">
              <a:extLst>
                <a:ext uri="{FF2B5EF4-FFF2-40B4-BE49-F238E27FC236}">
                  <a16:creationId xmlns:a16="http://schemas.microsoft.com/office/drawing/2014/main" id="{83EB7BAE-E43A-4F65-9ACA-AECB242DA15F}"/>
                </a:ext>
              </a:extLst>
            </p:cNvPr>
            <p:cNvSpPr>
              <a:spLocks/>
            </p:cNvSpPr>
            <p:nvPr userDrawn="1"/>
          </p:nvSpPr>
          <p:spPr bwMode="auto">
            <a:xfrm>
              <a:off x="5915025" y="6173015"/>
              <a:ext cx="509588" cy="506061"/>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3"/>
                    <a:pt x="32" y="95"/>
                  </a:cubicBezTo>
                  <a:cubicBezTo>
                    <a:pt x="55" y="107"/>
                    <a:pt x="83" y="98"/>
                    <a:pt x="95" y="75"/>
                  </a:cubicBezTo>
                  <a:cubicBezTo>
                    <a:pt x="107" y="52"/>
                    <a:pt x="98" y="23"/>
                    <a:pt x="74"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2" name="Photo 7-Pui_Yee_Kwan">
              <a:extLst>
                <a:ext uri="{FF2B5EF4-FFF2-40B4-BE49-F238E27FC236}">
                  <a16:creationId xmlns:a16="http://schemas.microsoft.com/office/drawing/2014/main" id="{4A1D1230-3EB4-4871-BC20-79FD93B90F4B}"/>
                </a:ext>
              </a:extLst>
            </p:cNvPr>
            <p:cNvSpPr>
              <a:spLocks/>
            </p:cNvSpPr>
            <p:nvPr userDrawn="1"/>
          </p:nvSpPr>
          <p:spPr bwMode="auto">
            <a:xfrm>
              <a:off x="5915025" y="6173015"/>
              <a:ext cx="509588" cy="506061"/>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3"/>
                    <a:pt x="32" y="95"/>
                  </a:cubicBezTo>
                  <a:cubicBezTo>
                    <a:pt x="55" y="107"/>
                    <a:pt x="83" y="98"/>
                    <a:pt x="95" y="75"/>
                  </a:cubicBezTo>
                  <a:cubicBezTo>
                    <a:pt x="107" y="52"/>
                    <a:pt x="98" y="23"/>
                    <a:pt x="74" y="12"/>
                  </a:cubicBezTo>
                  <a:close/>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5" name="Fond Photo 8">
              <a:extLst>
                <a:ext uri="{FF2B5EF4-FFF2-40B4-BE49-F238E27FC236}">
                  <a16:creationId xmlns:a16="http://schemas.microsoft.com/office/drawing/2014/main" id="{8D75851E-2BA5-4C5E-B3C3-FECE621E002B}"/>
                </a:ext>
              </a:extLst>
            </p:cNvPr>
            <p:cNvSpPr>
              <a:spLocks/>
            </p:cNvSpPr>
            <p:nvPr userDrawn="1"/>
          </p:nvSpPr>
          <p:spPr bwMode="auto">
            <a:xfrm>
              <a:off x="7372350" y="6404629"/>
              <a:ext cx="509588" cy="455296"/>
            </a:xfrm>
            <a:custGeom>
              <a:avLst/>
              <a:gdLst>
                <a:gd name="T0" fmla="*/ 95 w 107"/>
                <a:gd name="T1" fmla="*/ 75 h 96"/>
                <a:gd name="T2" fmla="*/ 75 w 107"/>
                <a:gd name="T3" fmla="*/ 12 h 96"/>
                <a:gd name="T4" fmla="*/ 12 w 107"/>
                <a:gd name="T5" fmla="*/ 32 h 96"/>
                <a:gd name="T6" fmla="*/ 32 w 107"/>
                <a:gd name="T7" fmla="*/ 95 h 96"/>
                <a:gd name="T8" fmla="*/ 33 w 107"/>
                <a:gd name="T9" fmla="*/ 96 h 96"/>
                <a:gd name="T10" fmla="*/ 74 w 107"/>
                <a:gd name="T11" fmla="*/ 96 h 96"/>
                <a:gd name="T12" fmla="*/ 95 w 107"/>
                <a:gd name="T13" fmla="*/ 75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95" y="75"/>
                  </a:moveTo>
                  <a:cubicBezTo>
                    <a:pt x="107" y="52"/>
                    <a:pt x="98" y="24"/>
                    <a:pt x="75" y="12"/>
                  </a:cubicBezTo>
                  <a:cubicBezTo>
                    <a:pt x="52" y="0"/>
                    <a:pt x="24" y="9"/>
                    <a:pt x="12" y="32"/>
                  </a:cubicBezTo>
                  <a:cubicBezTo>
                    <a:pt x="0" y="55"/>
                    <a:pt x="9" y="84"/>
                    <a:pt x="32" y="95"/>
                  </a:cubicBezTo>
                  <a:cubicBezTo>
                    <a:pt x="33" y="96"/>
                    <a:pt x="33" y="96"/>
                    <a:pt x="33" y="96"/>
                  </a:cubicBezTo>
                  <a:cubicBezTo>
                    <a:pt x="74" y="96"/>
                    <a:pt x="74" y="96"/>
                    <a:pt x="74" y="96"/>
                  </a:cubicBezTo>
                  <a:cubicBezTo>
                    <a:pt x="83" y="92"/>
                    <a:pt x="91" y="84"/>
                    <a:pt x="95" y="7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3" name="Photo 8-Geoffrey_Mo">
              <a:extLst>
                <a:ext uri="{FF2B5EF4-FFF2-40B4-BE49-F238E27FC236}">
                  <a16:creationId xmlns:a16="http://schemas.microsoft.com/office/drawing/2014/main" id="{2132376A-D701-4E7A-B4B0-71F965F377B6}"/>
                </a:ext>
              </a:extLst>
            </p:cNvPr>
            <p:cNvSpPr>
              <a:spLocks/>
            </p:cNvSpPr>
            <p:nvPr userDrawn="1"/>
          </p:nvSpPr>
          <p:spPr bwMode="auto">
            <a:xfrm>
              <a:off x="7372350" y="6404629"/>
              <a:ext cx="509588" cy="455296"/>
            </a:xfrm>
            <a:custGeom>
              <a:avLst/>
              <a:gdLst>
                <a:gd name="T0" fmla="*/ 95 w 107"/>
                <a:gd name="T1" fmla="*/ 75 h 96"/>
                <a:gd name="T2" fmla="*/ 75 w 107"/>
                <a:gd name="T3" fmla="*/ 12 h 96"/>
                <a:gd name="T4" fmla="*/ 12 w 107"/>
                <a:gd name="T5" fmla="*/ 32 h 96"/>
                <a:gd name="T6" fmla="*/ 32 w 107"/>
                <a:gd name="T7" fmla="*/ 95 h 96"/>
                <a:gd name="T8" fmla="*/ 33 w 107"/>
                <a:gd name="T9" fmla="*/ 96 h 96"/>
                <a:gd name="T10" fmla="*/ 74 w 107"/>
                <a:gd name="T11" fmla="*/ 96 h 96"/>
                <a:gd name="T12" fmla="*/ 95 w 107"/>
                <a:gd name="T13" fmla="*/ 75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95" y="75"/>
                  </a:moveTo>
                  <a:cubicBezTo>
                    <a:pt x="107" y="52"/>
                    <a:pt x="98" y="24"/>
                    <a:pt x="75" y="12"/>
                  </a:cubicBezTo>
                  <a:cubicBezTo>
                    <a:pt x="52" y="0"/>
                    <a:pt x="24" y="9"/>
                    <a:pt x="12" y="32"/>
                  </a:cubicBezTo>
                  <a:cubicBezTo>
                    <a:pt x="0" y="55"/>
                    <a:pt x="9" y="84"/>
                    <a:pt x="32" y="95"/>
                  </a:cubicBezTo>
                  <a:cubicBezTo>
                    <a:pt x="33" y="96"/>
                    <a:pt x="33" y="96"/>
                    <a:pt x="33" y="96"/>
                  </a:cubicBezTo>
                  <a:cubicBezTo>
                    <a:pt x="74" y="96"/>
                    <a:pt x="74" y="96"/>
                    <a:pt x="74" y="96"/>
                  </a:cubicBezTo>
                  <a:cubicBezTo>
                    <a:pt x="83" y="92"/>
                    <a:pt x="91" y="84"/>
                    <a:pt x="95" y="75"/>
                  </a:cubicBezTo>
                  <a:close/>
                </a:path>
              </a:pathLst>
            </a:custGeom>
            <a:blipFill dpi="0" rotWithShape="1">
              <a:blip r:embed="rId9"/>
              <a:srcRect/>
              <a:stretch>
                <a:fillRect l="2000" t="-3000" r="-4000" b="-5000"/>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6" name="Fond Photo 9">
              <a:extLst>
                <a:ext uri="{FF2B5EF4-FFF2-40B4-BE49-F238E27FC236}">
                  <a16:creationId xmlns:a16="http://schemas.microsoft.com/office/drawing/2014/main" id="{6438CF02-DE36-4799-8CD2-9D45E2B6EA95}"/>
                </a:ext>
              </a:extLst>
            </p:cNvPr>
            <p:cNvSpPr>
              <a:spLocks/>
            </p:cNvSpPr>
            <p:nvPr userDrawn="1"/>
          </p:nvSpPr>
          <p:spPr bwMode="auto">
            <a:xfrm>
              <a:off x="8720138" y="607307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5" y="107"/>
                    <a:pt x="83" y="98"/>
                    <a:pt x="95" y="75"/>
                  </a:cubicBezTo>
                  <a:cubicBezTo>
                    <a:pt x="107" y="52"/>
                    <a:pt x="98" y="24"/>
                    <a:pt x="75" y="1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4" name="Photo 9-Lana_Poirier">
              <a:extLst>
                <a:ext uri="{FF2B5EF4-FFF2-40B4-BE49-F238E27FC236}">
                  <a16:creationId xmlns:a16="http://schemas.microsoft.com/office/drawing/2014/main" id="{9585B669-385D-4A65-B6EF-1A5699F991A7}"/>
                </a:ext>
              </a:extLst>
            </p:cNvPr>
            <p:cNvSpPr>
              <a:spLocks/>
            </p:cNvSpPr>
            <p:nvPr userDrawn="1"/>
          </p:nvSpPr>
          <p:spPr bwMode="auto">
            <a:xfrm>
              <a:off x="8720138" y="607307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5" y="107"/>
                    <a:pt x="83" y="98"/>
                    <a:pt x="95" y="75"/>
                  </a:cubicBezTo>
                  <a:cubicBezTo>
                    <a:pt x="107" y="52"/>
                    <a:pt x="98" y="24"/>
                    <a:pt x="75" y="12"/>
                  </a:cubicBezTo>
                  <a:close/>
                </a:path>
              </a:pathLst>
            </a:cu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0" name="Fond Photo 10">
              <a:extLst>
                <a:ext uri="{FF2B5EF4-FFF2-40B4-BE49-F238E27FC236}">
                  <a16:creationId xmlns:a16="http://schemas.microsoft.com/office/drawing/2014/main" id="{1DD71314-8B5A-4247-B49E-B479D38C0793}"/>
                </a:ext>
              </a:extLst>
            </p:cNvPr>
            <p:cNvSpPr>
              <a:spLocks/>
            </p:cNvSpPr>
            <p:nvPr userDrawn="1"/>
          </p:nvSpPr>
          <p:spPr bwMode="auto">
            <a:xfrm>
              <a:off x="9348788" y="5375056"/>
              <a:ext cx="509588" cy="507647"/>
            </a:xfrm>
            <a:custGeom>
              <a:avLst/>
              <a:gdLst>
                <a:gd name="T0" fmla="*/ 32 w 107"/>
                <a:gd name="T1" fmla="*/ 96 h 107"/>
                <a:gd name="T2" fmla="*/ 95 w 107"/>
                <a:gd name="T3" fmla="*/ 75 h 107"/>
                <a:gd name="T4" fmla="*/ 75 w 107"/>
                <a:gd name="T5" fmla="*/ 12 h 107"/>
                <a:gd name="T6" fmla="*/ 12 w 107"/>
                <a:gd name="T7" fmla="*/ 33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4" y="98"/>
                    <a:pt x="95" y="75"/>
                  </a:cubicBezTo>
                  <a:cubicBezTo>
                    <a:pt x="107" y="52"/>
                    <a:pt x="98" y="24"/>
                    <a:pt x="75" y="12"/>
                  </a:cubicBezTo>
                  <a:cubicBezTo>
                    <a:pt x="52" y="0"/>
                    <a:pt x="24" y="10"/>
                    <a:pt x="12" y="33"/>
                  </a:cubicBezTo>
                  <a:cubicBezTo>
                    <a:pt x="0" y="56"/>
                    <a:pt x="9" y="84"/>
                    <a:pt x="32" y="9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5" name="Photo 10-Doug_Paul">
              <a:extLst>
                <a:ext uri="{FF2B5EF4-FFF2-40B4-BE49-F238E27FC236}">
                  <a16:creationId xmlns:a16="http://schemas.microsoft.com/office/drawing/2014/main" id="{8479904A-513C-4055-ACC6-6ED047FE6E2E}"/>
                </a:ext>
              </a:extLst>
            </p:cNvPr>
            <p:cNvSpPr>
              <a:spLocks/>
            </p:cNvSpPr>
            <p:nvPr userDrawn="1"/>
          </p:nvSpPr>
          <p:spPr bwMode="auto">
            <a:xfrm>
              <a:off x="9348788" y="5373470"/>
              <a:ext cx="509588" cy="507647"/>
            </a:xfrm>
            <a:custGeom>
              <a:avLst/>
              <a:gdLst>
                <a:gd name="T0" fmla="*/ 32 w 107"/>
                <a:gd name="T1" fmla="*/ 96 h 107"/>
                <a:gd name="T2" fmla="*/ 95 w 107"/>
                <a:gd name="T3" fmla="*/ 75 h 107"/>
                <a:gd name="T4" fmla="*/ 75 w 107"/>
                <a:gd name="T5" fmla="*/ 12 h 107"/>
                <a:gd name="T6" fmla="*/ 12 w 107"/>
                <a:gd name="T7" fmla="*/ 33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4" y="98"/>
                    <a:pt x="95" y="75"/>
                  </a:cubicBezTo>
                  <a:cubicBezTo>
                    <a:pt x="107" y="52"/>
                    <a:pt x="98" y="24"/>
                    <a:pt x="75" y="12"/>
                  </a:cubicBezTo>
                  <a:cubicBezTo>
                    <a:pt x="52" y="0"/>
                    <a:pt x="24" y="10"/>
                    <a:pt x="12" y="33"/>
                  </a:cubicBezTo>
                  <a:cubicBezTo>
                    <a:pt x="0" y="56"/>
                    <a:pt x="9" y="84"/>
                    <a:pt x="32" y="96"/>
                  </a:cubicBezTo>
                  <a:close/>
                </a:path>
              </a:pathLst>
            </a:custGeom>
            <a:blipFill>
              <a:blip r:embed="rId11"/>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8" name="Fond Photo 11">
              <a:extLst>
                <a:ext uri="{FF2B5EF4-FFF2-40B4-BE49-F238E27FC236}">
                  <a16:creationId xmlns:a16="http://schemas.microsoft.com/office/drawing/2014/main" id="{D30E0AEA-9F54-44A3-9269-6B8136734D37}"/>
                </a:ext>
              </a:extLst>
            </p:cNvPr>
            <p:cNvSpPr>
              <a:spLocks/>
            </p:cNvSpPr>
            <p:nvPr userDrawn="1"/>
          </p:nvSpPr>
          <p:spPr bwMode="auto">
            <a:xfrm>
              <a:off x="10067925" y="6252335"/>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5" y="75"/>
                  </a:cubicBezTo>
                  <a:cubicBezTo>
                    <a:pt x="107" y="52"/>
                    <a:pt x="98" y="24"/>
                    <a:pt x="75"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6" name="Photo 11-Isseu_Dia">
              <a:extLst>
                <a:ext uri="{FF2B5EF4-FFF2-40B4-BE49-F238E27FC236}">
                  <a16:creationId xmlns:a16="http://schemas.microsoft.com/office/drawing/2014/main" id="{8A3BBB61-4300-4E5A-AC59-EFDA1D5FA149}"/>
                </a:ext>
              </a:extLst>
            </p:cNvPr>
            <p:cNvSpPr>
              <a:spLocks/>
            </p:cNvSpPr>
            <p:nvPr userDrawn="1"/>
          </p:nvSpPr>
          <p:spPr bwMode="auto">
            <a:xfrm>
              <a:off x="10067925" y="6250748"/>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5" y="75"/>
                  </a:cubicBezTo>
                  <a:cubicBezTo>
                    <a:pt x="107" y="52"/>
                    <a:pt x="98" y="24"/>
                    <a:pt x="75" y="12"/>
                  </a:cubicBezTo>
                  <a:close/>
                </a:path>
              </a:pathLst>
            </a:custGeom>
            <a:blipFill>
              <a:blip r:embed="rId1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3" name="Fond Photo 12">
              <a:extLst>
                <a:ext uri="{FF2B5EF4-FFF2-40B4-BE49-F238E27FC236}">
                  <a16:creationId xmlns:a16="http://schemas.microsoft.com/office/drawing/2014/main" id="{57FDF1C5-E97C-4E46-A4F7-F4C8D7213BDF}"/>
                </a:ext>
              </a:extLst>
            </p:cNvPr>
            <p:cNvSpPr>
              <a:spLocks/>
            </p:cNvSpPr>
            <p:nvPr userDrawn="1"/>
          </p:nvSpPr>
          <p:spPr bwMode="auto">
            <a:xfrm>
              <a:off x="11358563" y="5892222"/>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8"/>
                    <a:pt x="95" y="74"/>
                  </a:cubicBezTo>
                  <a:cubicBezTo>
                    <a:pt x="107" y="51"/>
                    <a:pt x="98" y="23"/>
                    <a:pt x="75"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97" name="Photo 12-Amine_Karmouni">
              <a:extLst>
                <a:ext uri="{FF2B5EF4-FFF2-40B4-BE49-F238E27FC236}">
                  <a16:creationId xmlns:a16="http://schemas.microsoft.com/office/drawing/2014/main" id="{9DF31045-01F1-4AD6-835D-15C934CEE603}"/>
                </a:ext>
              </a:extLst>
            </p:cNvPr>
            <p:cNvSpPr>
              <a:spLocks/>
            </p:cNvSpPr>
            <p:nvPr userDrawn="1"/>
          </p:nvSpPr>
          <p:spPr bwMode="auto">
            <a:xfrm>
              <a:off x="11358563" y="5892222"/>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8"/>
                    <a:pt x="95" y="74"/>
                  </a:cubicBezTo>
                  <a:cubicBezTo>
                    <a:pt x="107" y="51"/>
                    <a:pt x="98" y="23"/>
                    <a:pt x="75" y="11"/>
                  </a:cubicBezTo>
                  <a:close/>
                </a:path>
              </a:pathLst>
            </a:custGeom>
            <a:blipFill>
              <a:blip r:embed="rId1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5" name="Photo-Amy_Williams">
              <a:extLst>
                <a:ext uri="{FF2B5EF4-FFF2-40B4-BE49-F238E27FC236}">
                  <a16:creationId xmlns:a16="http://schemas.microsoft.com/office/drawing/2014/main" id="{D615840C-9B65-49CD-B23F-DDBE5AC49A88}"/>
                </a:ext>
              </a:extLst>
            </p:cNvPr>
            <p:cNvSpPr>
              <a:spLocks/>
            </p:cNvSpPr>
            <p:nvPr userDrawn="1"/>
          </p:nvSpPr>
          <p:spPr bwMode="auto">
            <a:xfrm>
              <a:off x="10652125" y="5532110"/>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7" y="23"/>
                    <a:pt x="74" y="12"/>
                  </a:cubicBezTo>
                  <a:cubicBezTo>
                    <a:pt x="51" y="0"/>
                    <a:pt x="23" y="9"/>
                    <a:pt x="11" y="32"/>
                  </a:cubicBezTo>
                  <a:cubicBezTo>
                    <a:pt x="0" y="55"/>
                    <a:pt x="9" y="83"/>
                    <a:pt x="32" y="95"/>
                  </a:cubicBezTo>
                  <a:close/>
                </a:path>
              </a:pathLst>
            </a:custGeom>
            <a:blipFill dpi="0" rotWithShape="1">
              <a:blip r:embed="rId14"/>
              <a:srcRect/>
              <a:stretch>
                <a:fillRect/>
              </a:stretch>
            </a:blipFill>
            <a:ln w="127">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98" name="Fond Photo 13">
              <a:extLst>
                <a:ext uri="{FF2B5EF4-FFF2-40B4-BE49-F238E27FC236}">
                  <a16:creationId xmlns:a16="http://schemas.microsoft.com/office/drawing/2014/main" id="{00F27FF9-AA68-47B7-A16A-C3F86CA09369}"/>
                </a:ext>
              </a:extLst>
            </p:cNvPr>
            <p:cNvSpPr>
              <a:spLocks/>
            </p:cNvSpPr>
            <p:nvPr userDrawn="1"/>
          </p:nvSpPr>
          <p:spPr bwMode="auto">
            <a:xfrm>
              <a:off x="11596688" y="6509331"/>
              <a:ext cx="481013" cy="350594"/>
            </a:xfrm>
            <a:custGeom>
              <a:avLst/>
              <a:gdLst>
                <a:gd name="T0" fmla="*/ 70 w 101"/>
                <a:gd name="T1" fmla="*/ 12 h 74"/>
                <a:gd name="T2" fmla="*/ 6 w 101"/>
                <a:gd name="T3" fmla="*/ 32 h 74"/>
                <a:gd name="T4" fmla="*/ 6 w 101"/>
                <a:gd name="T5" fmla="*/ 74 h 74"/>
                <a:gd name="T6" fmla="*/ 90 w 101"/>
                <a:gd name="T7" fmla="*/ 74 h 74"/>
                <a:gd name="T8" fmla="*/ 70 w 101"/>
                <a:gd name="T9" fmla="*/ 12 h 74"/>
              </a:gdLst>
              <a:ahLst/>
              <a:cxnLst>
                <a:cxn ang="0">
                  <a:pos x="T0" y="T1"/>
                </a:cxn>
                <a:cxn ang="0">
                  <a:pos x="T2" y="T3"/>
                </a:cxn>
                <a:cxn ang="0">
                  <a:pos x="T4" y="T5"/>
                </a:cxn>
                <a:cxn ang="0">
                  <a:pos x="T6" y="T7"/>
                </a:cxn>
                <a:cxn ang="0">
                  <a:pos x="T8" y="T9"/>
                </a:cxn>
              </a:cxnLst>
              <a:rect l="0" t="0" r="r" b="b"/>
              <a:pathLst>
                <a:path w="101" h="74">
                  <a:moveTo>
                    <a:pt x="70" y="12"/>
                  </a:moveTo>
                  <a:cubicBezTo>
                    <a:pt x="47" y="0"/>
                    <a:pt x="18" y="9"/>
                    <a:pt x="6" y="32"/>
                  </a:cubicBezTo>
                  <a:cubicBezTo>
                    <a:pt x="0" y="46"/>
                    <a:pt x="0" y="61"/>
                    <a:pt x="6" y="74"/>
                  </a:cubicBezTo>
                  <a:cubicBezTo>
                    <a:pt x="90" y="74"/>
                    <a:pt x="90" y="74"/>
                    <a:pt x="90" y="74"/>
                  </a:cubicBezTo>
                  <a:cubicBezTo>
                    <a:pt x="101" y="51"/>
                    <a:pt x="92" y="23"/>
                    <a:pt x="70" y="1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sp>
        <p:nvSpPr>
          <p:cNvPr id="2" name="Titre 1">
            <a:extLst>
              <a:ext uri="{FF2B5EF4-FFF2-40B4-BE49-F238E27FC236}">
                <a16:creationId xmlns:a16="http://schemas.microsoft.com/office/drawing/2014/main" id="{6F1C8E28-8A19-4C41-80B0-CEF82E18554B}"/>
              </a:ext>
            </a:extLst>
          </p:cNvPr>
          <p:cNvSpPr>
            <a:spLocks noGrp="1"/>
          </p:cNvSpPr>
          <p:nvPr userDrawn="1">
            <p:ph type="ctrTitle"/>
          </p:nvPr>
        </p:nvSpPr>
        <p:spPr>
          <a:xfrm>
            <a:off x="341024" y="1581912"/>
            <a:ext cx="11509952" cy="2856476"/>
          </a:xfrm>
        </p:spPr>
        <p:txBody>
          <a:bodyPr lIns="0" tIns="0" rIns="0" bIns="0" anchor="b">
            <a:normAutofit/>
          </a:bodyPr>
          <a:lstStyle>
            <a:lvl1pPr algn="ctr">
              <a:defRPr sz="6000" spc="-150" baseline="0"/>
            </a:lvl1pPr>
          </a:lstStyle>
          <a:p>
            <a:r>
              <a:rPr lang="fr-FR"/>
              <a:t>Modifiez le style du titre</a:t>
            </a:r>
            <a:endParaRPr lang="fr-CA"/>
          </a:p>
        </p:txBody>
      </p:sp>
      <p:sp>
        <p:nvSpPr>
          <p:cNvPr id="3" name="Sous-titre 2">
            <a:extLst>
              <a:ext uri="{FF2B5EF4-FFF2-40B4-BE49-F238E27FC236}">
                <a16:creationId xmlns:a16="http://schemas.microsoft.com/office/drawing/2014/main" id="{E5FB1A26-62D5-4F98-906A-F2E96C8766D9}"/>
              </a:ext>
            </a:extLst>
          </p:cNvPr>
          <p:cNvSpPr>
            <a:spLocks noGrp="1"/>
          </p:cNvSpPr>
          <p:nvPr userDrawn="1">
            <p:ph type="subTitle" idx="1"/>
          </p:nvPr>
        </p:nvSpPr>
        <p:spPr>
          <a:xfrm>
            <a:off x="341024" y="4461104"/>
            <a:ext cx="11509952" cy="909873"/>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grpSp>
        <p:nvGrpSpPr>
          <p:cNvPr id="155" name="SIGNATURE FR fond BLANC">
            <a:extLst>
              <a:ext uri="{FF2B5EF4-FFF2-40B4-BE49-F238E27FC236}">
                <a16:creationId xmlns:a16="http://schemas.microsoft.com/office/drawing/2014/main" id="{F4E912C7-145D-4EE5-BDD4-D6E07DF9130C}"/>
              </a:ext>
            </a:extLst>
          </p:cNvPr>
          <p:cNvGrpSpPr>
            <a:grpSpLocks noChangeAspect="1"/>
          </p:cNvGrpSpPr>
          <p:nvPr userDrawn="1"/>
        </p:nvGrpSpPr>
        <p:grpSpPr bwMode="auto">
          <a:xfrm>
            <a:off x="9384362" y="458448"/>
            <a:ext cx="2471880" cy="996836"/>
            <a:chOff x="-2" y="600"/>
            <a:chExt cx="7154" cy="2885"/>
          </a:xfrm>
        </p:grpSpPr>
        <p:sp>
          <p:nvSpPr>
            <p:cNvPr id="156" name="AutoShape 31">
              <a:extLst>
                <a:ext uri="{FF2B5EF4-FFF2-40B4-BE49-F238E27FC236}">
                  <a16:creationId xmlns:a16="http://schemas.microsoft.com/office/drawing/2014/main" id="{572E9771-24BE-4C75-B03D-13739D297291}"/>
                </a:ext>
              </a:extLst>
            </p:cNvPr>
            <p:cNvSpPr>
              <a:spLocks noChangeAspect="1" noChangeArrowheads="1" noTextEdit="1"/>
            </p:cNvSpPr>
            <p:nvPr/>
          </p:nvSpPr>
          <p:spPr bwMode="auto">
            <a:xfrm>
              <a:off x="0" y="600"/>
              <a:ext cx="7152"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8" name="Oval 34">
              <a:extLst>
                <a:ext uri="{FF2B5EF4-FFF2-40B4-BE49-F238E27FC236}">
                  <a16:creationId xmlns:a16="http://schemas.microsoft.com/office/drawing/2014/main" id="{7ACB5365-FF06-4269-9403-EB00269BA7AB}"/>
                </a:ext>
              </a:extLst>
            </p:cNvPr>
            <p:cNvSpPr>
              <a:spLocks noChangeArrowheads="1"/>
            </p:cNvSpPr>
            <p:nvPr/>
          </p:nvSpPr>
          <p:spPr bwMode="auto">
            <a:xfrm>
              <a:off x="1136" y="2523"/>
              <a:ext cx="960" cy="957"/>
            </a:xfrm>
            <a:prstGeom prst="ellipse">
              <a:avLst/>
            </a:prstGeom>
            <a:solidFill>
              <a:srgbClr val="F7DC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0" name="Freeform 36">
              <a:extLst>
                <a:ext uri="{FF2B5EF4-FFF2-40B4-BE49-F238E27FC236}">
                  <a16:creationId xmlns:a16="http://schemas.microsoft.com/office/drawing/2014/main" id="{CBE8213A-0B4D-46F7-8248-21527457F41F}"/>
                </a:ext>
              </a:extLst>
            </p:cNvPr>
            <p:cNvSpPr>
              <a:spLocks/>
            </p:cNvSpPr>
            <p:nvPr/>
          </p:nvSpPr>
          <p:spPr bwMode="auto">
            <a:xfrm>
              <a:off x="981" y="600"/>
              <a:ext cx="2746" cy="961"/>
            </a:xfrm>
            <a:custGeom>
              <a:avLst/>
              <a:gdLst>
                <a:gd name="T0" fmla="*/ 115 w 655"/>
                <a:gd name="T1" fmla="*/ 229 h 229"/>
                <a:gd name="T2" fmla="*/ 0 w 655"/>
                <a:gd name="T3" fmla="*/ 114 h 229"/>
                <a:gd name="T4" fmla="*/ 115 w 655"/>
                <a:gd name="T5" fmla="*/ 0 h 229"/>
                <a:gd name="T6" fmla="*/ 540 w 655"/>
                <a:gd name="T7" fmla="*/ 0 h 229"/>
                <a:gd name="T8" fmla="*/ 655 w 655"/>
                <a:gd name="T9" fmla="*/ 114 h 229"/>
                <a:gd name="T10" fmla="*/ 540 w 655"/>
                <a:gd name="T11" fmla="*/ 229 h 229"/>
                <a:gd name="T12" fmla="*/ 115 w 655"/>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655" h="229">
                  <a:moveTo>
                    <a:pt x="115" y="229"/>
                  </a:moveTo>
                  <a:cubicBezTo>
                    <a:pt x="51" y="229"/>
                    <a:pt x="0" y="177"/>
                    <a:pt x="0" y="114"/>
                  </a:cubicBezTo>
                  <a:cubicBezTo>
                    <a:pt x="0" y="51"/>
                    <a:pt x="51" y="0"/>
                    <a:pt x="115" y="0"/>
                  </a:cubicBezTo>
                  <a:cubicBezTo>
                    <a:pt x="540" y="0"/>
                    <a:pt x="540" y="0"/>
                    <a:pt x="540" y="0"/>
                  </a:cubicBezTo>
                  <a:cubicBezTo>
                    <a:pt x="603" y="0"/>
                    <a:pt x="655" y="51"/>
                    <a:pt x="655" y="114"/>
                  </a:cubicBezTo>
                  <a:cubicBezTo>
                    <a:pt x="655" y="177"/>
                    <a:pt x="603" y="229"/>
                    <a:pt x="540" y="229"/>
                  </a:cubicBezTo>
                  <a:lnTo>
                    <a:pt x="115" y="229"/>
                  </a:ln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1" name="Freeform 37">
              <a:extLst>
                <a:ext uri="{FF2B5EF4-FFF2-40B4-BE49-F238E27FC236}">
                  <a16:creationId xmlns:a16="http://schemas.microsoft.com/office/drawing/2014/main" id="{8DF9005E-BC71-4EE0-9357-06A9954F79F8}"/>
                </a:ext>
              </a:extLst>
            </p:cNvPr>
            <p:cNvSpPr>
              <a:spLocks/>
            </p:cNvSpPr>
            <p:nvPr/>
          </p:nvSpPr>
          <p:spPr bwMode="auto">
            <a:xfrm>
              <a:off x="1966" y="1561"/>
              <a:ext cx="3224" cy="962"/>
            </a:xfrm>
            <a:custGeom>
              <a:avLst/>
              <a:gdLst>
                <a:gd name="T0" fmla="*/ 114 w 769"/>
                <a:gd name="T1" fmla="*/ 229 h 229"/>
                <a:gd name="T2" fmla="*/ 0 w 769"/>
                <a:gd name="T3" fmla="*/ 114 h 229"/>
                <a:gd name="T4" fmla="*/ 114 w 769"/>
                <a:gd name="T5" fmla="*/ 0 h 229"/>
                <a:gd name="T6" fmla="*/ 654 w 769"/>
                <a:gd name="T7" fmla="*/ 0 h 229"/>
                <a:gd name="T8" fmla="*/ 769 w 769"/>
                <a:gd name="T9" fmla="*/ 114 h 229"/>
                <a:gd name="T10" fmla="*/ 654 w 769"/>
                <a:gd name="T11" fmla="*/ 229 h 229"/>
                <a:gd name="T12" fmla="*/ 114 w 76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769" h="229">
                  <a:moveTo>
                    <a:pt x="114" y="229"/>
                  </a:moveTo>
                  <a:cubicBezTo>
                    <a:pt x="51" y="229"/>
                    <a:pt x="0" y="177"/>
                    <a:pt x="0" y="114"/>
                  </a:cubicBezTo>
                  <a:cubicBezTo>
                    <a:pt x="0" y="51"/>
                    <a:pt x="51" y="0"/>
                    <a:pt x="114" y="0"/>
                  </a:cubicBezTo>
                  <a:cubicBezTo>
                    <a:pt x="654" y="0"/>
                    <a:pt x="654" y="0"/>
                    <a:pt x="654" y="0"/>
                  </a:cubicBezTo>
                  <a:cubicBezTo>
                    <a:pt x="717" y="0"/>
                    <a:pt x="769" y="51"/>
                    <a:pt x="769" y="114"/>
                  </a:cubicBezTo>
                  <a:cubicBezTo>
                    <a:pt x="769" y="177"/>
                    <a:pt x="717" y="229"/>
                    <a:pt x="654" y="229"/>
                  </a:cubicBezTo>
                  <a:lnTo>
                    <a:pt x="114" y="229"/>
                  </a:ln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2" name="Oval 38">
              <a:extLst>
                <a:ext uri="{FF2B5EF4-FFF2-40B4-BE49-F238E27FC236}">
                  <a16:creationId xmlns:a16="http://schemas.microsoft.com/office/drawing/2014/main" id="{75D19E0B-8BA1-4A86-ADEB-D965B633E70B}"/>
                </a:ext>
              </a:extLst>
            </p:cNvPr>
            <p:cNvSpPr>
              <a:spLocks noChangeArrowheads="1"/>
            </p:cNvSpPr>
            <p:nvPr/>
          </p:nvSpPr>
          <p:spPr bwMode="auto">
            <a:xfrm>
              <a:off x="3748" y="600"/>
              <a:ext cx="960" cy="961"/>
            </a:xfrm>
            <a:prstGeom prst="ellipse">
              <a:avLst/>
            </a:pr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4" name="Oval 40">
              <a:extLst>
                <a:ext uri="{FF2B5EF4-FFF2-40B4-BE49-F238E27FC236}">
                  <a16:creationId xmlns:a16="http://schemas.microsoft.com/office/drawing/2014/main" id="{2C19F2DB-FBCD-47F7-B6E7-B9C788374032}"/>
                </a:ext>
              </a:extLst>
            </p:cNvPr>
            <p:cNvSpPr>
              <a:spLocks noChangeArrowheads="1"/>
            </p:cNvSpPr>
            <p:nvPr/>
          </p:nvSpPr>
          <p:spPr bwMode="auto">
            <a:xfrm>
              <a:off x="6192" y="1561"/>
              <a:ext cx="960" cy="962"/>
            </a:xfrm>
            <a:prstGeom prst="ellipse">
              <a:avLst/>
            </a:pr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5" name="Rectangle 41">
              <a:extLst>
                <a:ext uri="{FF2B5EF4-FFF2-40B4-BE49-F238E27FC236}">
                  <a16:creationId xmlns:a16="http://schemas.microsoft.com/office/drawing/2014/main" id="{EE500319-E174-4D00-8528-90178B53F39C}"/>
                </a:ext>
              </a:extLst>
            </p:cNvPr>
            <p:cNvSpPr>
              <a:spLocks noChangeArrowheads="1"/>
            </p:cNvSpPr>
            <p:nvPr/>
          </p:nvSpPr>
          <p:spPr bwMode="auto">
            <a:xfrm>
              <a:off x="1522" y="789"/>
              <a:ext cx="84"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6" name="Freeform 42">
              <a:extLst>
                <a:ext uri="{FF2B5EF4-FFF2-40B4-BE49-F238E27FC236}">
                  <a16:creationId xmlns:a16="http://schemas.microsoft.com/office/drawing/2014/main" id="{BBB07EB7-C6A4-4A77-A150-47EC1524C54C}"/>
                </a:ext>
              </a:extLst>
            </p:cNvPr>
            <p:cNvSpPr>
              <a:spLocks/>
            </p:cNvSpPr>
            <p:nvPr/>
          </p:nvSpPr>
          <p:spPr bwMode="auto">
            <a:xfrm>
              <a:off x="1643" y="785"/>
              <a:ext cx="105" cy="176"/>
            </a:xfrm>
            <a:custGeom>
              <a:avLst/>
              <a:gdLst>
                <a:gd name="T0" fmla="*/ 12 w 25"/>
                <a:gd name="T1" fmla="*/ 0 h 42"/>
                <a:gd name="T2" fmla="*/ 25 w 25"/>
                <a:gd name="T3" fmla="*/ 14 h 42"/>
                <a:gd name="T4" fmla="*/ 2 w 25"/>
                <a:gd name="T5" fmla="*/ 42 h 42"/>
                <a:gd name="T6" fmla="*/ 2 w 25"/>
                <a:gd name="T7" fmla="*/ 33 h 42"/>
                <a:gd name="T8" fmla="*/ 14 w 25"/>
                <a:gd name="T9" fmla="*/ 20 h 42"/>
                <a:gd name="T10" fmla="*/ 11 w 25"/>
                <a:gd name="T11" fmla="*/ 21 h 42"/>
                <a:gd name="T12" fmla="*/ 0 w 25"/>
                <a:gd name="T13" fmla="*/ 10 h 42"/>
                <a:gd name="T14" fmla="*/ 12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12" y="0"/>
                  </a:moveTo>
                  <a:cubicBezTo>
                    <a:pt x="20" y="0"/>
                    <a:pt x="25" y="6"/>
                    <a:pt x="25" y="14"/>
                  </a:cubicBezTo>
                  <a:cubicBezTo>
                    <a:pt x="25" y="33"/>
                    <a:pt x="11" y="41"/>
                    <a:pt x="2" y="42"/>
                  </a:cubicBezTo>
                  <a:cubicBezTo>
                    <a:pt x="2" y="33"/>
                    <a:pt x="2" y="33"/>
                    <a:pt x="2" y="33"/>
                  </a:cubicBezTo>
                  <a:cubicBezTo>
                    <a:pt x="8" y="32"/>
                    <a:pt x="14" y="27"/>
                    <a:pt x="14" y="20"/>
                  </a:cubicBezTo>
                  <a:cubicBezTo>
                    <a:pt x="13" y="21"/>
                    <a:pt x="12" y="21"/>
                    <a:pt x="11" y="21"/>
                  </a:cubicBezTo>
                  <a:cubicBezTo>
                    <a:pt x="5" y="21"/>
                    <a:pt x="0" y="16"/>
                    <a:pt x="0" y="10"/>
                  </a:cubicBezTo>
                  <a:cubicBezTo>
                    <a:pt x="0" y="5"/>
                    <a:pt x="5" y="0"/>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7" name="Freeform 43">
              <a:extLst>
                <a:ext uri="{FF2B5EF4-FFF2-40B4-BE49-F238E27FC236}">
                  <a16:creationId xmlns:a16="http://schemas.microsoft.com/office/drawing/2014/main" id="{01734C90-94E0-4B0C-940E-1DADD2F9F466}"/>
                </a:ext>
              </a:extLst>
            </p:cNvPr>
            <p:cNvSpPr>
              <a:spLocks noEditPoints="1"/>
            </p:cNvSpPr>
            <p:nvPr/>
          </p:nvSpPr>
          <p:spPr bwMode="auto">
            <a:xfrm>
              <a:off x="1744" y="923"/>
              <a:ext cx="298" cy="324"/>
            </a:xfrm>
            <a:custGeom>
              <a:avLst/>
              <a:gdLst>
                <a:gd name="T0" fmla="*/ 70 w 71"/>
                <a:gd name="T1" fmla="*/ 54 h 77"/>
                <a:gd name="T2" fmla="*/ 37 w 71"/>
                <a:gd name="T3" fmla="*/ 77 h 77"/>
                <a:gd name="T4" fmla="*/ 0 w 71"/>
                <a:gd name="T5" fmla="*/ 38 h 77"/>
                <a:gd name="T6" fmla="*/ 35 w 71"/>
                <a:gd name="T7" fmla="*/ 0 h 77"/>
                <a:gd name="T8" fmla="*/ 71 w 71"/>
                <a:gd name="T9" fmla="*/ 37 h 77"/>
                <a:gd name="T10" fmla="*/ 71 w 71"/>
                <a:gd name="T11" fmla="*/ 43 h 77"/>
                <a:gd name="T12" fmla="*/ 19 w 71"/>
                <a:gd name="T13" fmla="*/ 43 h 77"/>
                <a:gd name="T14" fmla="*/ 37 w 71"/>
                <a:gd name="T15" fmla="*/ 60 h 77"/>
                <a:gd name="T16" fmla="*/ 54 w 71"/>
                <a:gd name="T17" fmla="*/ 49 h 77"/>
                <a:gd name="T18" fmla="*/ 70 w 71"/>
                <a:gd name="T19" fmla="*/ 54 h 77"/>
                <a:gd name="T20" fmla="*/ 52 w 71"/>
                <a:gd name="T21" fmla="*/ 30 h 77"/>
                <a:gd name="T22" fmla="*/ 36 w 71"/>
                <a:gd name="T23" fmla="*/ 16 h 77"/>
                <a:gd name="T24" fmla="*/ 20 w 71"/>
                <a:gd name="T25" fmla="*/ 30 h 77"/>
                <a:gd name="T26" fmla="*/ 52 w 71"/>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7">
                  <a:moveTo>
                    <a:pt x="70" y="54"/>
                  </a:moveTo>
                  <a:cubicBezTo>
                    <a:pt x="66" y="66"/>
                    <a:pt x="55" y="77"/>
                    <a:pt x="37" y="77"/>
                  </a:cubicBezTo>
                  <a:cubicBezTo>
                    <a:pt x="17" y="77"/>
                    <a:pt x="0" y="62"/>
                    <a:pt x="0" y="38"/>
                  </a:cubicBezTo>
                  <a:cubicBezTo>
                    <a:pt x="0" y="15"/>
                    <a:pt x="17" y="0"/>
                    <a:pt x="35" y="0"/>
                  </a:cubicBezTo>
                  <a:cubicBezTo>
                    <a:pt x="58" y="0"/>
                    <a:pt x="71" y="14"/>
                    <a:pt x="71" y="37"/>
                  </a:cubicBezTo>
                  <a:cubicBezTo>
                    <a:pt x="71" y="40"/>
                    <a:pt x="71" y="43"/>
                    <a:pt x="71" y="43"/>
                  </a:cubicBezTo>
                  <a:cubicBezTo>
                    <a:pt x="19" y="43"/>
                    <a:pt x="19" y="43"/>
                    <a:pt x="19" y="43"/>
                  </a:cubicBezTo>
                  <a:cubicBezTo>
                    <a:pt x="20" y="53"/>
                    <a:pt x="28" y="60"/>
                    <a:pt x="37" y="60"/>
                  </a:cubicBezTo>
                  <a:cubicBezTo>
                    <a:pt x="46" y="60"/>
                    <a:pt x="51" y="55"/>
                    <a:pt x="54" y="49"/>
                  </a:cubicBezTo>
                  <a:lnTo>
                    <a:pt x="70" y="54"/>
                  </a:lnTo>
                  <a:close/>
                  <a:moveTo>
                    <a:pt x="52" y="30"/>
                  </a:moveTo>
                  <a:cubicBezTo>
                    <a:pt x="52" y="23"/>
                    <a:pt x="47" y="16"/>
                    <a:pt x="36" y="16"/>
                  </a:cubicBezTo>
                  <a:cubicBezTo>
                    <a:pt x="26" y="16"/>
                    <a:pt x="20" y="23"/>
                    <a:pt x="20"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8" name="Freeform 44">
              <a:extLst>
                <a:ext uri="{FF2B5EF4-FFF2-40B4-BE49-F238E27FC236}">
                  <a16:creationId xmlns:a16="http://schemas.microsoft.com/office/drawing/2014/main" id="{4D952456-E856-4D15-BA06-F940D4770460}"/>
                </a:ext>
              </a:extLst>
            </p:cNvPr>
            <p:cNvSpPr>
              <a:spLocks/>
            </p:cNvSpPr>
            <p:nvPr/>
          </p:nvSpPr>
          <p:spPr bwMode="auto">
            <a:xfrm>
              <a:off x="2054" y="923"/>
              <a:ext cx="248" cy="324"/>
            </a:xfrm>
            <a:custGeom>
              <a:avLst/>
              <a:gdLst>
                <a:gd name="T0" fmla="*/ 17 w 59"/>
                <a:gd name="T1" fmla="*/ 51 h 77"/>
                <a:gd name="T2" fmla="*/ 30 w 59"/>
                <a:gd name="T3" fmla="*/ 62 h 77"/>
                <a:gd name="T4" fmla="*/ 40 w 59"/>
                <a:gd name="T5" fmla="*/ 54 h 77"/>
                <a:gd name="T6" fmla="*/ 32 w 59"/>
                <a:gd name="T7" fmla="*/ 47 h 77"/>
                <a:gd name="T8" fmla="*/ 23 w 59"/>
                <a:gd name="T9" fmla="*/ 45 h 77"/>
                <a:gd name="T10" fmla="*/ 2 w 59"/>
                <a:gd name="T11" fmla="*/ 24 h 77"/>
                <a:gd name="T12" fmla="*/ 29 w 59"/>
                <a:gd name="T13" fmla="*/ 0 h 77"/>
                <a:gd name="T14" fmla="*/ 58 w 59"/>
                <a:gd name="T15" fmla="*/ 21 h 77"/>
                <a:gd name="T16" fmla="*/ 41 w 59"/>
                <a:gd name="T17" fmla="*/ 24 h 77"/>
                <a:gd name="T18" fmla="*/ 30 w 59"/>
                <a:gd name="T19" fmla="*/ 15 h 77"/>
                <a:gd name="T20" fmla="*/ 20 w 59"/>
                <a:gd name="T21" fmla="*/ 22 h 77"/>
                <a:gd name="T22" fmla="*/ 27 w 59"/>
                <a:gd name="T23" fmla="*/ 28 h 77"/>
                <a:gd name="T24" fmla="*/ 37 w 59"/>
                <a:gd name="T25" fmla="*/ 31 h 77"/>
                <a:gd name="T26" fmla="*/ 59 w 59"/>
                <a:gd name="T27" fmla="*/ 53 h 77"/>
                <a:gd name="T28" fmla="*/ 31 w 59"/>
                <a:gd name="T29" fmla="*/ 77 h 77"/>
                <a:gd name="T30" fmla="*/ 0 w 59"/>
                <a:gd name="T31" fmla="*/ 54 h 77"/>
                <a:gd name="T32" fmla="*/ 17 w 59"/>
                <a:gd name="T3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77">
                  <a:moveTo>
                    <a:pt x="17" y="51"/>
                  </a:moveTo>
                  <a:cubicBezTo>
                    <a:pt x="18" y="56"/>
                    <a:pt x="22" y="62"/>
                    <a:pt x="30" y="62"/>
                  </a:cubicBezTo>
                  <a:cubicBezTo>
                    <a:pt x="37" y="62"/>
                    <a:pt x="40" y="58"/>
                    <a:pt x="40" y="54"/>
                  </a:cubicBezTo>
                  <a:cubicBezTo>
                    <a:pt x="40" y="51"/>
                    <a:pt x="38" y="49"/>
                    <a:pt x="32" y="47"/>
                  </a:cubicBezTo>
                  <a:cubicBezTo>
                    <a:pt x="23" y="45"/>
                    <a:pt x="23" y="45"/>
                    <a:pt x="23" y="45"/>
                  </a:cubicBezTo>
                  <a:cubicBezTo>
                    <a:pt x="9" y="42"/>
                    <a:pt x="2" y="34"/>
                    <a:pt x="2" y="24"/>
                  </a:cubicBezTo>
                  <a:cubicBezTo>
                    <a:pt x="2" y="11"/>
                    <a:pt x="14" y="0"/>
                    <a:pt x="29" y="0"/>
                  </a:cubicBezTo>
                  <a:cubicBezTo>
                    <a:pt x="50" y="0"/>
                    <a:pt x="57" y="13"/>
                    <a:pt x="58" y="21"/>
                  </a:cubicBezTo>
                  <a:cubicBezTo>
                    <a:pt x="41" y="24"/>
                    <a:pt x="41" y="24"/>
                    <a:pt x="41" y="24"/>
                  </a:cubicBezTo>
                  <a:cubicBezTo>
                    <a:pt x="41" y="20"/>
                    <a:pt x="38" y="15"/>
                    <a:pt x="30" y="15"/>
                  </a:cubicBezTo>
                  <a:cubicBezTo>
                    <a:pt x="24" y="15"/>
                    <a:pt x="20" y="18"/>
                    <a:pt x="20" y="22"/>
                  </a:cubicBezTo>
                  <a:cubicBezTo>
                    <a:pt x="20" y="25"/>
                    <a:pt x="23" y="28"/>
                    <a:pt x="27" y="28"/>
                  </a:cubicBezTo>
                  <a:cubicBezTo>
                    <a:pt x="37" y="31"/>
                    <a:pt x="37" y="31"/>
                    <a:pt x="37" y="31"/>
                  </a:cubicBezTo>
                  <a:cubicBezTo>
                    <a:pt x="51" y="34"/>
                    <a:pt x="59" y="42"/>
                    <a:pt x="59" y="53"/>
                  </a:cubicBezTo>
                  <a:cubicBezTo>
                    <a:pt x="59" y="65"/>
                    <a:pt x="50" y="77"/>
                    <a:pt x="31" y="77"/>
                  </a:cubicBezTo>
                  <a:cubicBezTo>
                    <a:pt x="9" y="77"/>
                    <a:pt x="1" y="62"/>
                    <a:pt x="0" y="54"/>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9" name="Freeform 45">
              <a:extLst>
                <a:ext uri="{FF2B5EF4-FFF2-40B4-BE49-F238E27FC236}">
                  <a16:creationId xmlns:a16="http://schemas.microsoft.com/office/drawing/2014/main" id="{5A2CE438-23D9-4D83-9585-18E4734F4DDA}"/>
                </a:ext>
              </a:extLst>
            </p:cNvPr>
            <p:cNvSpPr>
              <a:spLocks noEditPoints="1"/>
            </p:cNvSpPr>
            <p:nvPr/>
          </p:nvSpPr>
          <p:spPr bwMode="auto">
            <a:xfrm>
              <a:off x="2331" y="923"/>
              <a:ext cx="314" cy="428"/>
            </a:xfrm>
            <a:custGeom>
              <a:avLst/>
              <a:gdLst>
                <a:gd name="T0" fmla="*/ 0 w 75"/>
                <a:gd name="T1" fmla="*/ 102 h 102"/>
                <a:gd name="T2" fmla="*/ 0 w 75"/>
                <a:gd name="T3" fmla="*/ 2 h 102"/>
                <a:gd name="T4" fmla="*/ 19 w 75"/>
                <a:gd name="T5" fmla="*/ 2 h 102"/>
                <a:gd name="T6" fmla="*/ 19 w 75"/>
                <a:gd name="T7" fmla="*/ 11 h 102"/>
                <a:gd name="T8" fmla="*/ 41 w 75"/>
                <a:gd name="T9" fmla="*/ 0 h 102"/>
                <a:gd name="T10" fmla="*/ 75 w 75"/>
                <a:gd name="T11" fmla="*/ 38 h 102"/>
                <a:gd name="T12" fmla="*/ 41 w 75"/>
                <a:gd name="T13" fmla="*/ 76 h 102"/>
                <a:gd name="T14" fmla="*/ 20 w 75"/>
                <a:gd name="T15" fmla="*/ 67 h 102"/>
                <a:gd name="T16" fmla="*/ 20 w 75"/>
                <a:gd name="T17" fmla="*/ 102 h 102"/>
                <a:gd name="T18" fmla="*/ 0 w 75"/>
                <a:gd name="T19" fmla="*/ 102 h 102"/>
                <a:gd name="T20" fmla="*/ 38 w 75"/>
                <a:gd name="T21" fmla="*/ 18 h 102"/>
                <a:gd name="T22" fmla="*/ 19 w 75"/>
                <a:gd name="T23" fmla="*/ 38 h 102"/>
                <a:gd name="T24" fmla="*/ 38 w 75"/>
                <a:gd name="T25" fmla="*/ 59 h 102"/>
                <a:gd name="T26" fmla="*/ 55 w 75"/>
                <a:gd name="T27" fmla="*/ 38 h 102"/>
                <a:gd name="T28" fmla="*/ 38 w 75"/>
                <a:gd name="T2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02">
                  <a:moveTo>
                    <a:pt x="0" y="102"/>
                  </a:moveTo>
                  <a:cubicBezTo>
                    <a:pt x="0" y="2"/>
                    <a:pt x="0" y="2"/>
                    <a:pt x="0" y="2"/>
                  </a:cubicBezTo>
                  <a:cubicBezTo>
                    <a:pt x="19" y="2"/>
                    <a:pt x="19" y="2"/>
                    <a:pt x="19" y="2"/>
                  </a:cubicBezTo>
                  <a:cubicBezTo>
                    <a:pt x="19" y="11"/>
                    <a:pt x="19" y="11"/>
                    <a:pt x="19" y="11"/>
                  </a:cubicBezTo>
                  <a:cubicBezTo>
                    <a:pt x="22" y="5"/>
                    <a:pt x="31" y="0"/>
                    <a:pt x="41" y="0"/>
                  </a:cubicBezTo>
                  <a:cubicBezTo>
                    <a:pt x="63" y="0"/>
                    <a:pt x="75" y="17"/>
                    <a:pt x="75" y="38"/>
                  </a:cubicBezTo>
                  <a:cubicBezTo>
                    <a:pt x="75" y="60"/>
                    <a:pt x="61" y="76"/>
                    <a:pt x="41" y="76"/>
                  </a:cubicBezTo>
                  <a:cubicBezTo>
                    <a:pt x="31" y="76"/>
                    <a:pt x="23" y="72"/>
                    <a:pt x="20" y="67"/>
                  </a:cubicBezTo>
                  <a:cubicBezTo>
                    <a:pt x="20" y="102"/>
                    <a:pt x="20" y="102"/>
                    <a:pt x="20" y="102"/>
                  </a:cubicBezTo>
                  <a:lnTo>
                    <a:pt x="0" y="102"/>
                  </a:lnTo>
                  <a:close/>
                  <a:moveTo>
                    <a:pt x="38" y="18"/>
                  </a:moveTo>
                  <a:cubicBezTo>
                    <a:pt x="28" y="18"/>
                    <a:pt x="19" y="25"/>
                    <a:pt x="19" y="38"/>
                  </a:cubicBezTo>
                  <a:cubicBezTo>
                    <a:pt x="19" y="51"/>
                    <a:pt x="28" y="59"/>
                    <a:pt x="38" y="59"/>
                  </a:cubicBezTo>
                  <a:cubicBezTo>
                    <a:pt x="48" y="59"/>
                    <a:pt x="55" y="51"/>
                    <a:pt x="55" y="38"/>
                  </a:cubicBezTo>
                  <a:cubicBezTo>
                    <a:pt x="55" y="25"/>
                    <a:pt x="48" y="18"/>
                    <a:pt x="3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0" name="Freeform 46">
              <a:extLst>
                <a:ext uri="{FF2B5EF4-FFF2-40B4-BE49-F238E27FC236}">
                  <a16:creationId xmlns:a16="http://schemas.microsoft.com/office/drawing/2014/main" id="{AEEA5F49-49AD-4E0B-A6CE-C29F770C01F8}"/>
                </a:ext>
              </a:extLst>
            </p:cNvPr>
            <p:cNvSpPr>
              <a:spLocks/>
            </p:cNvSpPr>
            <p:nvPr/>
          </p:nvSpPr>
          <p:spPr bwMode="auto">
            <a:xfrm>
              <a:off x="2679" y="932"/>
              <a:ext cx="184" cy="302"/>
            </a:xfrm>
            <a:custGeom>
              <a:avLst/>
              <a:gdLst>
                <a:gd name="T0" fmla="*/ 44 w 44"/>
                <a:gd name="T1" fmla="*/ 19 h 72"/>
                <a:gd name="T2" fmla="*/ 38 w 44"/>
                <a:gd name="T3" fmla="*/ 19 h 72"/>
                <a:gd name="T4" fmla="*/ 19 w 44"/>
                <a:gd name="T5" fmla="*/ 39 h 72"/>
                <a:gd name="T6" fmla="*/ 19 w 44"/>
                <a:gd name="T7" fmla="*/ 72 h 72"/>
                <a:gd name="T8" fmla="*/ 0 w 44"/>
                <a:gd name="T9" fmla="*/ 72 h 72"/>
                <a:gd name="T10" fmla="*/ 0 w 44"/>
                <a:gd name="T11" fmla="*/ 0 h 72"/>
                <a:gd name="T12" fmla="*/ 19 w 44"/>
                <a:gd name="T13" fmla="*/ 0 h 72"/>
                <a:gd name="T14" fmla="*/ 19 w 44"/>
                <a:gd name="T15" fmla="*/ 11 h 72"/>
                <a:gd name="T16" fmla="*/ 39 w 44"/>
                <a:gd name="T17" fmla="*/ 0 h 72"/>
                <a:gd name="T18" fmla="*/ 44 w 44"/>
                <a:gd name="T19" fmla="*/ 0 h 72"/>
                <a:gd name="T20" fmla="*/ 44 w 44"/>
                <a:gd name="T21" fmla="*/ 1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72">
                  <a:moveTo>
                    <a:pt x="44" y="19"/>
                  </a:moveTo>
                  <a:cubicBezTo>
                    <a:pt x="42" y="19"/>
                    <a:pt x="40" y="19"/>
                    <a:pt x="38" y="19"/>
                  </a:cubicBezTo>
                  <a:cubicBezTo>
                    <a:pt x="28" y="19"/>
                    <a:pt x="19" y="24"/>
                    <a:pt x="19" y="39"/>
                  </a:cubicBezTo>
                  <a:cubicBezTo>
                    <a:pt x="19" y="72"/>
                    <a:pt x="19" y="72"/>
                    <a:pt x="19" y="72"/>
                  </a:cubicBezTo>
                  <a:cubicBezTo>
                    <a:pt x="0" y="72"/>
                    <a:pt x="0" y="72"/>
                    <a:pt x="0" y="72"/>
                  </a:cubicBezTo>
                  <a:cubicBezTo>
                    <a:pt x="0" y="0"/>
                    <a:pt x="0" y="0"/>
                    <a:pt x="0" y="0"/>
                  </a:cubicBezTo>
                  <a:cubicBezTo>
                    <a:pt x="19" y="0"/>
                    <a:pt x="19" y="0"/>
                    <a:pt x="19" y="0"/>
                  </a:cubicBezTo>
                  <a:cubicBezTo>
                    <a:pt x="19" y="11"/>
                    <a:pt x="19" y="11"/>
                    <a:pt x="19" y="11"/>
                  </a:cubicBezTo>
                  <a:cubicBezTo>
                    <a:pt x="23" y="1"/>
                    <a:pt x="33" y="0"/>
                    <a:pt x="39" y="0"/>
                  </a:cubicBezTo>
                  <a:cubicBezTo>
                    <a:pt x="41" y="0"/>
                    <a:pt x="42" y="0"/>
                    <a:pt x="44" y="0"/>
                  </a:cubicBezTo>
                  <a:lnTo>
                    <a:pt x="4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1" name="Freeform 47">
              <a:extLst>
                <a:ext uri="{FF2B5EF4-FFF2-40B4-BE49-F238E27FC236}">
                  <a16:creationId xmlns:a16="http://schemas.microsoft.com/office/drawing/2014/main" id="{85B27B7A-CCFA-4DE9-8037-7161CD999DD1}"/>
                </a:ext>
              </a:extLst>
            </p:cNvPr>
            <p:cNvSpPr>
              <a:spLocks noEditPoints="1"/>
            </p:cNvSpPr>
            <p:nvPr/>
          </p:nvSpPr>
          <p:spPr bwMode="auto">
            <a:xfrm>
              <a:off x="2884" y="780"/>
              <a:ext cx="101" cy="454"/>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3 w 24"/>
                <a:gd name="T11" fmla="*/ 108 h 108"/>
                <a:gd name="T12" fmla="*/ 3 w 24"/>
                <a:gd name="T13" fmla="*/ 36 h 108"/>
                <a:gd name="T14" fmla="*/ 22 w 24"/>
                <a:gd name="T15" fmla="*/ 36 h 108"/>
                <a:gd name="T16" fmla="*/ 22 w 24"/>
                <a:gd name="T17" fmla="*/ 108 h 108"/>
                <a:gd name="T18" fmla="*/ 3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6"/>
                    <a:pt x="24" y="12"/>
                  </a:cubicBezTo>
                  <a:cubicBezTo>
                    <a:pt x="24" y="19"/>
                    <a:pt x="19" y="24"/>
                    <a:pt x="12" y="24"/>
                  </a:cubicBezTo>
                  <a:cubicBezTo>
                    <a:pt x="6" y="24"/>
                    <a:pt x="0" y="19"/>
                    <a:pt x="0" y="12"/>
                  </a:cubicBezTo>
                  <a:cubicBezTo>
                    <a:pt x="0" y="6"/>
                    <a:pt x="6" y="0"/>
                    <a:pt x="12" y="0"/>
                  </a:cubicBezTo>
                  <a:close/>
                  <a:moveTo>
                    <a:pt x="3" y="108"/>
                  </a:moveTo>
                  <a:cubicBezTo>
                    <a:pt x="3" y="36"/>
                    <a:pt x="3" y="36"/>
                    <a:pt x="3" y="36"/>
                  </a:cubicBezTo>
                  <a:cubicBezTo>
                    <a:pt x="22" y="36"/>
                    <a:pt x="22" y="36"/>
                    <a:pt x="22" y="36"/>
                  </a:cubicBezTo>
                  <a:cubicBezTo>
                    <a:pt x="22" y="108"/>
                    <a:pt x="22" y="108"/>
                    <a:pt x="22" y="108"/>
                  </a:cubicBezTo>
                  <a:lnTo>
                    <a:pt x="3"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2" name="Freeform 48">
              <a:extLst>
                <a:ext uri="{FF2B5EF4-FFF2-40B4-BE49-F238E27FC236}">
                  <a16:creationId xmlns:a16="http://schemas.microsoft.com/office/drawing/2014/main" id="{527013B5-F660-4CBE-9568-71B4823D1723}"/>
                </a:ext>
              </a:extLst>
            </p:cNvPr>
            <p:cNvSpPr>
              <a:spLocks/>
            </p:cNvSpPr>
            <p:nvPr/>
          </p:nvSpPr>
          <p:spPr bwMode="auto">
            <a:xfrm>
              <a:off x="3010" y="843"/>
              <a:ext cx="197" cy="395"/>
            </a:xfrm>
            <a:custGeom>
              <a:avLst/>
              <a:gdLst>
                <a:gd name="T0" fmla="*/ 32 w 47"/>
                <a:gd name="T1" fmla="*/ 21 h 94"/>
                <a:gd name="T2" fmla="*/ 47 w 47"/>
                <a:gd name="T3" fmla="*/ 21 h 94"/>
                <a:gd name="T4" fmla="*/ 47 w 47"/>
                <a:gd name="T5" fmla="*/ 38 h 94"/>
                <a:gd name="T6" fmla="*/ 32 w 47"/>
                <a:gd name="T7" fmla="*/ 38 h 94"/>
                <a:gd name="T8" fmla="*/ 32 w 47"/>
                <a:gd name="T9" fmla="*/ 69 h 94"/>
                <a:gd name="T10" fmla="*/ 41 w 47"/>
                <a:gd name="T11" fmla="*/ 77 h 94"/>
                <a:gd name="T12" fmla="*/ 47 w 47"/>
                <a:gd name="T13" fmla="*/ 76 h 94"/>
                <a:gd name="T14" fmla="*/ 47 w 47"/>
                <a:gd name="T15" fmla="*/ 93 h 94"/>
                <a:gd name="T16" fmla="*/ 36 w 47"/>
                <a:gd name="T17" fmla="*/ 94 h 94"/>
                <a:gd name="T18" fmla="*/ 13 w 47"/>
                <a:gd name="T19" fmla="*/ 72 h 94"/>
                <a:gd name="T20" fmla="*/ 13 w 47"/>
                <a:gd name="T21" fmla="*/ 38 h 94"/>
                <a:gd name="T22" fmla="*/ 0 w 47"/>
                <a:gd name="T23" fmla="*/ 38 h 94"/>
                <a:gd name="T24" fmla="*/ 0 w 47"/>
                <a:gd name="T25" fmla="*/ 21 h 94"/>
                <a:gd name="T26" fmla="*/ 3 w 47"/>
                <a:gd name="T27" fmla="*/ 21 h 94"/>
                <a:gd name="T28" fmla="*/ 14 w 47"/>
                <a:gd name="T29" fmla="*/ 10 h 94"/>
                <a:gd name="T30" fmla="*/ 14 w 47"/>
                <a:gd name="T31" fmla="*/ 0 h 94"/>
                <a:gd name="T32" fmla="*/ 32 w 47"/>
                <a:gd name="T33" fmla="*/ 0 h 94"/>
                <a:gd name="T34" fmla="*/ 32 w 47"/>
                <a:gd name="T35"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4">
                  <a:moveTo>
                    <a:pt x="32" y="21"/>
                  </a:moveTo>
                  <a:cubicBezTo>
                    <a:pt x="47" y="21"/>
                    <a:pt x="47" y="21"/>
                    <a:pt x="47" y="21"/>
                  </a:cubicBezTo>
                  <a:cubicBezTo>
                    <a:pt x="47" y="38"/>
                    <a:pt x="47" y="38"/>
                    <a:pt x="47" y="38"/>
                  </a:cubicBezTo>
                  <a:cubicBezTo>
                    <a:pt x="32" y="38"/>
                    <a:pt x="32" y="38"/>
                    <a:pt x="32" y="38"/>
                  </a:cubicBezTo>
                  <a:cubicBezTo>
                    <a:pt x="32" y="69"/>
                    <a:pt x="32" y="69"/>
                    <a:pt x="32" y="69"/>
                  </a:cubicBezTo>
                  <a:cubicBezTo>
                    <a:pt x="32" y="75"/>
                    <a:pt x="35" y="77"/>
                    <a:pt x="41" y="77"/>
                  </a:cubicBezTo>
                  <a:cubicBezTo>
                    <a:pt x="43" y="77"/>
                    <a:pt x="46" y="77"/>
                    <a:pt x="47" y="76"/>
                  </a:cubicBezTo>
                  <a:cubicBezTo>
                    <a:pt x="47" y="93"/>
                    <a:pt x="47" y="93"/>
                    <a:pt x="47" y="93"/>
                  </a:cubicBezTo>
                  <a:cubicBezTo>
                    <a:pt x="45" y="93"/>
                    <a:pt x="41" y="94"/>
                    <a:pt x="36" y="94"/>
                  </a:cubicBezTo>
                  <a:cubicBezTo>
                    <a:pt x="22" y="94"/>
                    <a:pt x="13" y="86"/>
                    <a:pt x="13" y="72"/>
                  </a:cubicBezTo>
                  <a:cubicBezTo>
                    <a:pt x="13" y="38"/>
                    <a:pt x="13" y="38"/>
                    <a:pt x="13" y="38"/>
                  </a:cubicBezTo>
                  <a:cubicBezTo>
                    <a:pt x="0" y="38"/>
                    <a:pt x="0" y="38"/>
                    <a:pt x="0" y="38"/>
                  </a:cubicBezTo>
                  <a:cubicBezTo>
                    <a:pt x="0" y="21"/>
                    <a:pt x="0" y="21"/>
                    <a:pt x="0" y="21"/>
                  </a:cubicBezTo>
                  <a:cubicBezTo>
                    <a:pt x="3" y="21"/>
                    <a:pt x="3" y="21"/>
                    <a:pt x="3" y="21"/>
                  </a:cubicBezTo>
                  <a:cubicBezTo>
                    <a:pt x="11" y="21"/>
                    <a:pt x="14" y="16"/>
                    <a:pt x="14" y="10"/>
                  </a:cubicBezTo>
                  <a:cubicBezTo>
                    <a:pt x="14" y="0"/>
                    <a:pt x="14" y="0"/>
                    <a:pt x="14" y="0"/>
                  </a:cubicBezTo>
                  <a:cubicBezTo>
                    <a:pt x="32" y="0"/>
                    <a:pt x="32" y="0"/>
                    <a:pt x="32" y="0"/>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3" name="Freeform 49">
              <a:extLst>
                <a:ext uri="{FF2B5EF4-FFF2-40B4-BE49-F238E27FC236}">
                  <a16:creationId xmlns:a16="http://schemas.microsoft.com/office/drawing/2014/main" id="{4503EB88-79BA-47E2-8FAF-4C5AAECDC731}"/>
                </a:ext>
              </a:extLst>
            </p:cNvPr>
            <p:cNvSpPr>
              <a:spLocks/>
            </p:cNvSpPr>
            <p:nvPr/>
          </p:nvSpPr>
          <p:spPr bwMode="auto">
            <a:xfrm>
              <a:off x="2520" y="1901"/>
              <a:ext cx="301" cy="320"/>
            </a:xfrm>
            <a:custGeom>
              <a:avLst/>
              <a:gdLst>
                <a:gd name="T0" fmla="*/ 19 w 72"/>
                <a:gd name="T1" fmla="*/ 38 h 76"/>
                <a:gd name="T2" fmla="*/ 38 w 72"/>
                <a:gd name="T3" fmla="*/ 59 h 76"/>
                <a:gd name="T4" fmla="*/ 54 w 72"/>
                <a:gd name="T5" fmla="*/ 46 h 76"/>
                <a:gd name="T6" fmla="*/ 72 w 72"/>
                <a:gd name="T7" fmla="*/ 52 h 76"/>
                <a:gd name="T8" fmla="*/ 38 w 72"/>
                <a:gd name="T9" fmla="*/ 76 h 76"/>
                <a:gd name="T10" fmla="*/ 0 w 72"/>
                <a:gd name="T11" fmla="*/ 38 h 76"/>
                <a:gd name="T12" fmla="*/ 37 w 72"/>
                <a:gd name="T13" fmla="*/ 0 h 76"/>
                <a:gd name="T14" fmla="*/ 71 w 72"/>
                <a:gd name="T15" fmla="*/ 24 h 76"/>
                <a:gd name="T16" fmla="*/ 54 w 72"/>
                <a:gd name="T17" fmla="*/ 30 h 76"/>
                <a:gd name="T18" fmla="*/ 38 w 72"/>
                <a:gd name="T19" fmla="*/ 18 h 76"/>
                <a:gd name="T20" fmla="*/ 19 w 72"/>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6">
                  <a:moveTo>
                    <a:pt x="19" y="38"/>
                  </a:moveTo>
                  <a:cubicBezTo>
                    <a:pt x="19" y="51"/>
                    <a:pt x="28" y="59"/>
                    <a:pt x="38" y="59"/>
                  </a:cubicBezTo>
                  <a:cubicBezTo>
                    <a:pt x="48" y="59"/>
                    <a:pt x="53" y="52"/>
                    <a:pt x="54" y="46"/>
                  </a:cubicBezTo>
                  <a:cubicBezTo>
                    <a:pt x="72" y="52"/>
                    <a:pt x="72" y="52"/>
                    <a:pt x="72" y="52"/>
                  </a:cubicBezTo>
                  <a:cubicBezTo>
                    <a:pt x="68" y="64"/>
                    <a:pt x="57" y="76"/>
                    <a:pt x="38" y="76"/>
                  </a:cubicBezTo>
                  <a:cubicBezTo>
                    <a:pt x="17" y="76"/>
                    <a:pt x="0" y="60"/>
                    <a:pt x="0" y="38"/>
                  </a:cubicBezTo>
                  <a:cubicBezTo>
                    <a:pt x="0" y="16"/>
                    <a:pt x="16" y="0"/>
                    <a:pt x="37" y="0"/>
                  </a:cubicBezTo>
                  <a:cubicBezTo>
                    <a:pt x="57" y="0"/>
                    <a:pt x="68" y="12"/>
                    <a:pt x="71" y="24"/>
                  </a:cubicBezTo>
                  <a:cubicBezTo>
                    <a:pt x="54" y="30"/>
                    <a:pt x="54" y="30"/>
                    <a:pt x="54" y="30"/>
                  </a:cubicBezTo>
                  <a:cubicBezTo>
                    <a:pt x="52" y="24"/>
                    <a:pt x="47" y="18"/>
                    <a:pt x="38" y="18"/>
                  </a:cubicBezTo>
                  <a:cubicBezTo>
                    <a:pt x="28" y="18"/>
                    <a:pt x="19" y="25"/>
                    <a:pt x="1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4" name="Freeform 50">
              <a:extLst>
                <a:ext uri="{FF2B5EF4-FFF2-40B4-BE49-F238E27FC236}">
                  <a16:creationId xmlns:a16="http://schemas.microsoft.com/office/drawing/2014/main" id="{5FA2D8A9-5953-4FF1-9F56-2665DB465EB1}"/>
                </a:ext>
              </a:extLst>
            </p:cNvPr>
            <p:cNvSpPr>
              <a:spLocks noEditPoints="1"/>
            </p:cNvSpPr>
            <p:nvPr/>
          </p:nvSpPr>
          <p:spPr bwMode="auto">
            <a:xfrm>
              <a:off x="2830" y="1901"/>
              <a:ext cx="318" cy="320"/>
            </a:xfrm>
            <a:custGeom>
              <a:avLst/>
              <a:gdLst>
                <a:gd name="T0" fmla="*/ 76 w 76"/>
                <a:gd name="T1" fmla="*/ 38 h 76"/>
                <a:gd name="T2" fmla="*/ 38 w 76"/>
                <a:gd name="T3" fmla="*/ 76 h 76"/>
                <a:gd name="T4" fmla="*/ 0 w 76"/>
                <a:gd name="T5" fmla="*/ 38 h 76"/>
                <a:gd name="T6" fmla="*/ 38 w 76"/>
                <a:gd name="T7" fmla="*/ 0 h 76"/>
                <a:gd name="T8" fmla="*/ 76 w 76"/>
                <a:gd name="T9" fmla="*/ 38 h 76"/>
                <a:gd name="T10" fmla="*/ 56 w 76"/>
                <a:gd name="T11" fmla="*/ 38 h 76"/>
                <a:gd name="T12" fmla="*/ 38 w 76"/>
                <a:gd name="T13" fmla="*/ 18 h 76"/>
                <a:gd name="T14" fmla="*/ 20 w 76"/>
                <a:gd name="T15" fmla="*/ 38 h 76"/>
                <a:gd name="T16" fmla="*/ 38 w 76"/>
                <a:gd name="T17" fmla="*/ 59 h 76"/>
                <a:gd name="T18" fmla="*/ 56 w 76"/>
                <a:gd name="T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38"/>
                  </a:moveTo>
                  <a:cubicBezTo>
                    <a:pt x="76" y="60"/>
                    <a:pt x="59" y="76"/>
                    <a:pt x="38" y="76"/>
                  </a:cubicBezTo>
                  <a:cubicBezTo>
                    <a:pt x="16" y="76"/>
                    <a:pt x="0" y="60"/>
                    <a:pt x="0" y="38"/>
                  </a:cubicBezTo>
                  <a:cubicBezTo>
                    <a:pt x="0" y="16"/>
                    <a:pt x="16" y="0"/>
                    <a:pt x="38" y="0"/>
                  </a:cubicBezTo>
                  <a:cubicBezTo>
                    <a:pt x="59" y="0"/>
                    <a:pt x="76" y="16"/>
                    <a:pt x="76" y="38"/>
                  </a:cubicBezTo>
                  <a:close/>
                  <a:moveTo>
                    <a:pt x="56" y="38"/>
                  </a:moveTo>
                  <a:cubicBezTo>
                    <a:pt x="56" y="24"/>
                    <a:pt x="47" y="18"/>
                    <a:pt x="38" y="18"/>
                  </a:cubicBezTo>
                  <a:cubicBezTo>
                    <a:pt x="28" y="18"/>
                    <a:pt x="20" y="24"/>
                    <a:pt x="20" y="38"/>
                  </a:cubicBezTo>
                  <a:cubicBezTo>
                    <a:pt x="20" y="52"/>
                    <a:pt x="28" y="59"/>
                    <a:pt x="38" y="59"/>
                  </a:cubicBezTo>
                  <a:cubicBezTo>
                    <a:pt x="47" y="59"/>
                    <a:pt x="56" y="52"/>
                    <a:pt x="5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5" name="Rectangle 51">
              <a:extLst>
                <a:ext uri="{FF2B5EF4-FFF2-40B4-BE49-F238E27FC236}">
                  <a16:creationId xmlns:a16="http://schemas.microsoft.com/office/drawing/2014/main" id="{7EB6433F-97B3-4109-A003-AC9BED5010B9}"/>
                </a:ext>
              </a:extLst>
            </p:cNvPr>
            <p:cNvSpPr>
              <a:spLocks noChangeArrowheads="1"/>
            </p:cNvSpPr>
            <p:nvPr/>
          </p:nvSpPr>
          <p:spPr bwMode="auto">
            <a:xfrm>
              <a:off x="3182" y="1767"/>
              <a:ext cx="80"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6" name="Rectangle 52">
              <a:extLst>
                <a:ext uri="{FF2B5EF4-FFF2-40B4-BE49-F238E27FC236}">
                  <a16:creationId xmlns:a16="http://schemas.microsoft.com/office/drawing/2014/main" id="{A756B1D2-FF9C-4C9E-BE9F-EAEE0CF90DCD}"/>
                </a:ext>
              </a:extLst>
            </p:cNvPr>
            <p:cNvSpPr>
              <a:spLocks noChangeArrowheads="1"/>
            </p:cNvSpPr>
            <p:nvPr/>
          </p:nvSpPr>
          <p:spPr bwMode="auto">
            <a:xfrm>
              <a:off x="3324" y="1767"/>
              <a:ext cx="80"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7" name="Freeform 53">
              <a:extLst>
                <a:ext uri="{FF2B5EF4-FFF2-40B4-BE49-F238E27FC236}">
                  <a16:creationId xmlns:a16="http://schemas.microsoft.com/office/drawing/2014/main" id="{D9431F6C-E817-4B7C-943E-BC6DDD01B56F}"/>
                </a:ext>
              </a:extLst>
            </p:cNvPr>
            <p:cNvSpPr>
              <a:spLocks noEditPoints="1"/>
            </p:cNvSpPr>
            <p:nvPr/>
          </p:nvSpPr>
          <p:spPr bwMode="auto">
            <a:xfrm>
              <a:off x="3446" y="1901"/>
              <a:ext cx="298" cy="320"/>
            </a:xfrm>
            <a:custGeom>
              <a:avLst/>
              <a:gdLst>
                <a:gd name="T0" fmla="*/ 70 w 71"/>
                <a:gd name="T1" fmla="*/ 54 h 76"/>
                <a:gd name="T2" fmla="*/ 37 w 71"/>
                <a:gd name="T3" fmla="*/ 76 h 76"/>
                <a:gd name="T4" fmla="*/ 0 w 71"/>
                <a:gd name="T5" fmla="*/ 38 h 76"/>
                <a:gd name="T6" fmla="*/ 35 w 71"/>
                <a:gd name="T7" fmla="*/ 0 h 76"/>
                <a:gd name="T8" fmla="*/ 71 w 71"/>
                <a:gd name="T9" fmla="*/ 37 h 76"/>
                <a:gd name="T10" fmla="*/ 71 w 71"/>
                <a:gd name="T11" fmla="*/ 43 h 76"/>
                <a:gd name="T12" fmla="*/ 19 w 71"/>
                <a:gd name="T13" fmla="*/ 43 h 76"/>
                <a:gd name="T14" fmla="*/ 37 w 71"/>
                <a:gd name="T15" fmla="*/ 60 h 76"/>
                <a:gd name="T16" fmla="*/ 54 w 71"/>
                <a:gd name="T17" fmla="*/ 49 h 76"/>
                <a:gd name="T18" fmla="*/ 70 w 71"/>
                <a:gd name="T19" fmla="*/ 54 h 76"/>
                <a:gd name="T20" fmla="*/ 52 w 71"/>
                <a:gd name="T21" fmla="*/ 30 h 76"/>
                <a:gd name="T22" fmla="*/ 36 w 71"/>
                <a:gd name="T23" fmla="*/ 16 h 76"/>
                <a:gd name="T24" fmla="*/ 19 w 71"/>
                <a:gd name="T25" fmla="*/ 30 h 76"/>
                <a:gd name="T26" fmla="*/ 52 w 71"/>
                <a:gd name="T27"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6">
                  <a:moveTo>
                    <a:pt x="70" y="54"/>
                  </a:moveTo>
                  <a:cubicBezTo>
                    <a:pt x="66" y="66"/>
                    <a:pt x="55" y="76"/>
                    <a:pt x="37" y="76"/>
                  </a:cubicBezTo>
                  <a:cubicBezTo>
                    <a:pt x="17" y="76"/>
                    <a:pt x="0" y="62"/>
                    <a:pt x="0" y="38"/>
                  </a:cubicBezTo>
                  <a:cubicBezTo>
                    <a:pt x="0" y="15"/>
                    <a:pt x="17" y="0"/>
                    <a:pt x="35" y="0"/>
                  </a:cubicBezTo>
                  <a:cubicBezTo>
                    <a:pt x="58" y="0"/>
                    <a:pt x="71" y="14"/>
                    <a:pt x="71" y="37"/>
                  </a:cubicBezTo>
                  <a:cubicBezTo>
                    <a:pt x="71" y="40"/>
                    <a:pt x="71" y="43"/>
                    <a:pt x="71" y="43"/>
                  </a:cubicBezTo>
                  <a:cubicBezTo>
                    <a:pt x="19" y="43"/>
                    <a:pt x="19" y="43"/>
                    <a:pt x="19" y="43"/>
                  </a:cubicBezTo>
                  <a:cubicBezTo>
                    <a:pt x="19" y="53"/>
                    <a:pt x="27" y="60"/>
                    <a:pt x="37" y="60"/>
                  </a:cubicBezTo>
                  <a:cubicBezTo>
                    <a:pt x="46" y="60"/>
                    <a:pt x="51" y="55"/>
                    <a:pt x="54" y="49"/>
                  </a:cubicBezTo>
                  <a:lnTo>
                    <a:pt x="70" y="54"/>
                  </a:lnTo>
                  <a:close/>
                  <a:moveTo>
                    <a:pt x="52" y="30"/>
                  </a:moveTo>
                  <a:cubicBezTo>
                    <a:pt x="51" y="23"/>
                    <a:pt x="47" y="16"/>
                    <a:pt x="36" y="16"/>
                  </a:cubicBezTo>
                  <a:cubicBezTo>
                    <a:pt x="25" y="16"/>
                    <a:pt x="20" y="23"/>
                    <a:pt x="19"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8" name="Freeform 54">
              <a:extLst>
                <a:ext uri="{FF2B5EF4-FFF2-40B4-BE49-F238E27FC236}">
                  <a16:creationId xmlns:a16="http://schemas.microsoft.com/office/drawing/2014/main" id="{3C1BE8B2-68AC-44BF-9743-A61168CC3F24}"/>
                </a:ext>
              </a:extLst>
            </p:cNvPr>
            <p:cNvSpPr>
              <a:spLocks/>
            </p:cNvSpPr>
            <p:nvPr/>
          </p:nvSpPr>
          <p:spPr bwMode="auto">
            <a:xfrm>
              <a:off x="3765" y="1901"/>
              <a:ext cx="301" cy="320"/>
            </a:xfrm>
            <a:custGeom>
              <a:avLst/>
              <a:gdLst>
                <a:gd name="T0" fmla="*/ 20 w 72"/>
                <a:gd name="T1" fmla="*/ 38 h 76"/>
                <a:gd name="T2" fmla="*/ 39 w 72"/>
                <a:gd name="T3" fmla="*/ 59 h 76"/>
                <a:gd name="T4" fmla="*/ 55 w 72"/>
                <a:gd name="T5" fmla="*/ 46 h 76"/>
                <a:gd name="T6" fmla="*/ 72 w 72"/>
                <a:gd name="T7" fmla="*/ 52 h 76"/>
                <a:gd name="T8" fmla="*/ 39 w 72"/>
                <a:gd name="T9" fmla="*/ 76 h 76"/>
                <a:gd name="T10" fmla="*/ 0 w 72"/>
                <a:gd name="T11" fmla="*/ 38 h 76"/>
                <a:gd name="T12" fmla="*/ 38 w 72"/>
                <a:gd name="T13" fmla="*/ 0 h 76"/>
                <a:gd name="T14" fmla="*/ 72 w 72"/>
                <a:gd name="T15" fmla="*/ 24 h 76"/>
                <a:gd name="T16" fmla="*/ 54 w 72"/>
                <a:gd name="T17" fmla="*/ 30 h 76"/>
                <a:gd name="T18" fmla="*/ 38 w 72"/>
                <a:gd name="T19" fmla="*/ 18 h 76"/>
                <a:gd name="T20" fmla="*/ 20 w 72"/>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6">
                  <a:moveTo>
                    <a:pt x="20" y="38"/>
                  </a:moveTo>
                  <a:cubicBezTo>
                    <a:pt x="20" y="51"/>
                    <a:pt x="29" y="59"/>
                    <a:pt x="39" y="59"/>
                  </a:cubicBezTo>
                  <a:cubicBezTo>
                    <a:pt x="49" y="59"/>
                    <a:pt x="54" y="52"/>
                    <a:pt x="55" y="46"/>
                  </a:cubicBezTo>
                  <a:cubicBezTo>
                    <a:pt x="72" y="52"/>
                    <a:pt x="72" y="52"/>
                    <a:pt x="72" y="52"/>
                  </a:cubicBezTo>
                  <a:cubicBezTo>
                    <a:pt x="69" y="64"/>
                    <a:pt x="58" y="76"/>
                    <a:pt x="39" y="76"/>
                  </a:cubicBezTo>
                  <a:cubicBezTo>
                    <a:pt x="17" y="76"/>
                    <a:pt x="0" y="60"/>
                    <a:pt x="0" y="38"/>
                  </a:cubicBezTo>
                  <a:cubicBezTo>
                    <a:pt x="0" y="16"/>
                    <a:pt x="17" y="0"/>
                    <a:pt x="38" y="0"/>
                  </a:cubicBezTo>
                  <a:cubicBezTo>
                    <a:pt x="58" y="0"/>
                    <a:pt x="69" y="12"/>
                    <a:pt x="72" y="24"/>
                  </a:cubicBezTo>
                  <a:cubicBezTo>
                    <a:pt x="54" y="30"/>
                    <a:pt x="54" y="30"/>
                    <a:pt x="54" y="30"/>
                  </a:cubicBezTo>
                  <a:cubicBezTo>
                    <a:pt x="53" y="24"/>
                    <a:pt x="48" y="18"/>
                    <a:pt x="38" y="18"/>
                  </a:cubicBezTo>
                  <a:cubicBezTo>
                    <a:pt x="28" y="18"/>
                    <a:pt x="20" y="25"/>
                    <a:pt x="2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9" name="Freeform 55">
              <a:extLst>
                <a:ext uri="{FF2B5EF4-FFF2-40B4-BE49-F238E27FC236}">
                  <a16:creationId xmlns:a16="http://schemas.microsoft.com/office/drawing/2014/main" id="{C0CA3837-F66E-43C8-9C0A-519EF35C5856}"/>
                </a:ext>
              </a:extLst>
            </p:cNvPr>
            <p:cNvSpPr>
              <a:spLocks/>
            </p:cNvSpPr>
            <p:nvPr/>
          </p:nvSpPr>
          <p:spPr bwMode="auto">
            <a:xfrm>
              <a:off x="4079" y="1817"/>
              <a:ext cx="197" cy="399"/>
            </a:xfrm>
            <a:custGeom>
              <a:avLst/>
              <a:gdLst>
                <a:gd name="T0" fmla="*/ 32 w 47"/>
                <a:gd name="T1" fmla="*/ 22 h 95"/>
                <a:gd name="T2" fmla="*/ 47 w 47"/>
                <a:gd name="T3" fmla="*/ 22 h 95"/>
                <a:gd name="T4" fmla="*/ 47 w 47"/>
                <a:gd name="T5" fmla="*/ 39 h 95"/>
                <a:gd name="T6" fmla="*/ 32 w 47"/>
                <a:gd name="T7" fmla="*/ 39 h 95"/>
                <a:gd name="T8" fmla="*/ 32 w 47"/>
                <a:gd name="T9" fmla="*/ 70 h 95"/>
                <a:gd name="T10" fmla="*/ 41 w 47"/>
                <a:gd name="T11" fmla="*/ 78 h 95"/>
                <a:gd name="T12" fmla="*/ 47 w 47"/>
                <a:gd name="T13" fmla="*/ 77 h 95"/>
                <a:gd name="T14" fmla="*/ 47 w 47"/>
                <a:gd name="T15" fmla="*/ 94 h 95"/>
                <a:gd name="T16" fmla="*/ 36 w 47"/>
                <a:gd name="T17" fmla="*/ 95 h 95"/>
                <a:gd name="T18" fmla="*/ 13 w 47"/>
                <a:gd name="T19" fmla="*/ 73 h 95"/>
                <a:gd name="T20" fmla="*/ 13 w 47"/>
                <a:gd name="T21" fmla="*/ 39 h 95"/>
                <a:gd name="T22" fmla="*/ 0 w 47"/>
                <a:gd name="T23" fmla="*/ 39 h 95"/>
                <a:gd name="T24" fmla="*/ 0 w 47"/>
                <a:gd name="T25" fmla="*/ 22 h 95"/>
                <a:gd name="T26" fmla="*/ 3 w 47"/>
                <a:gd name="T27" fmla="*/ 22 h 95"/>
                <a:gd name="T28" fmla="*/ 14 w 47"/>
                <a:gd name="T29" fmla="*/ 11 h 95"/>
                <a:gd name="T30" fmla="*/ 14 w 47"/>
                <a:gd name="T31" fmla="*/ 0 h 95"/>
                <a:gd name="T32" fmla="*/ 32 w 47"/>
                <a:gd name="T33" fmla="*/ 0 h 95"/>
                <a:gd name="T34" fmla="*/ 32 w 47"/>
                <a:gd name="T35" fmla="*/ 2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5">
                  <a:moveTo>
                    <a:pt x="32" y="22"/>
                  </a:moveTo>
                  <a:cubicBezTo>
                    <a:pt x="47" y="22"/>
                    <a:pt x="47" y="22"/>
                    <a:pt x="47" y="22"/>
                  </a:cubicBezTo>
                  <a:cubicBezTo>
                    <a:pt x="47" y="39"/>
                    <a:pt x="47" y="39"/>
                    <a:pt x="47" y="39"/>
                  </a:cubicBezTo>
                  <a:cubicBezTo>
                    <a:pt x="32" y="39"/>
                    <a:pt x="32" y="39"/>
                    <a:pt x="32" y="39"/>
                  </a:cubicBezTo>
                  <a:cubicBezTo>
                    <a:pt x="32" y="70"/>
                    <a:pt x="32" y="70"/>
                    <a:pt x="32" y="70"/>
                  </a:cubicBezTo>
                  <a:cubicBezTo>
                    <a:pt x="32" y="76"/>
                    <a:pt x="35" y="78"/>
                    <a:pt x="41" y="78"/>
                  </a:cubicBezTo>
                  <a:cubicBezTo>
                    <a:pt x="43" y="78"/>
                    <a:pt x="46" y="78"/>
                    <a:pt x="47" y="77"/>
                  </a:cubicBezTo>
                  <a:cubicBezTo>
                    <a:pt x="47" y="94"/>
                    <a:pt x="47" y="94"/>
                    <a:pt x="47" y="94"/>
                  </a:cubicBezTo>
                  <a:cubicBezTo>
                    <a:pt x="45" y="94"/>
                    <a:pt x="41" y="95"/>
                    <a:pt x="36" y="95"/>
                  </a:cubicBezTo>
                  <a:cubicBezTo>
                    <a:pt x="22" y="95"/>
                    <a:pt x="13" y="87"/>
                    <a:pt x="13" y="73"/>
                  </a:cubicBezTo>
                  <a:cubicBezTo>
                    <a:pt x="13" y="39"/>
                    <a:pt x="13" y="39"/>
                    <a:pt x="13" y="39"/>
                  </a:cubicBezTo>
                  <a:cubicBezTo>
                    <a:pt x="0" y="39"/>
                    <a:pt x="0" y="39"/>
                    <a:pt x="0" y="39"/>
                  </a:cubicBezTo>
                  <a:cubicBezTo>
                    <a:pt x="0" y="22"/>
                    <a:pt x="0" y="22"/>
                    <a:pt x="0" y="22"/>
                  </a:cubicBezTo>
                  <a:cubicBezTo>
                    <a:pt x="3" y="22"/>
                    <a:pt x="3" y="22"/>
                    <a:pt x="3" y="22"/>
                  </a:cubicBezTo>
                  <a:cubicBezTo>
                    <a:pt x="11" y="22"/>
                    <a:pt x="14" y="17"/>
                    <a:pt x="14" y="11"/>
                  </a:cubicBezTo>
                  <a:cubicBezTo>
                    <a:pt x="14" y="0"/>
                    <a:pt x="14" y="0"/>
                    <a:pt x="14" y="0"/>
                  </a:cubicBezTo>
                  <a:cubicBezTo>
                    <a:pt x="32" y="0"/>
                    <a:pt x="32" y="0"/>
                    <a:pt x="32" y="0"/>
                  </a:cubicBezTo>
                  <a:lnTo>
                    <a:pt x="3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0" name="Freeform 56">
              <a:extLst>
                <a:ext uri="{FF2B5EF4-FFF2-40B4-BE49-F238E27FC236}">
                  <a16:creationId xmlns:a16="http://schemas.microsoft.com/office/drawing/2014/main" id="{743DD24F-5F52-411D-95ED-9930DEE9F1BF}"/>
                </a:ext>
              </a:extLst>
            </p:cNvPr>
            <p:cNvSpPr>
              <a:spLocks noEditPoints="1"/>
            </p:cNvSpPr>
            <p:nvPr/>
          </p:nvSpPr>
          <p:spPr bwMode="auto">
            <a:xfrm>
              <a:off x="4310" y="1759"/>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2 w 24"/>
                <a:gd name="T11" fmla="*/ 108 h 108"/>
                <a:gd name="T12" fmla="*/ 2 w 24"/>
                <a:gd name="T13" fmla="*/ 36 h 108"/>
                <a:gd name="T14" fmla="*/ 22 w 24"/>
                <a:gd name="T15" fmla="*/ 36 h 108"/>
                <a:gd name="T16" fmla="*/ 22 w 24"/>
                <a:gd name="T17" fmla="*/ 108 h 108"/>
                <a:gd name="T18" fmla="*/ 2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6"/>
                    <a:pt x="24" y="12"/>
                  </a:cubicBezTo>
                  <a:cubicBezTo>
                    <a:pt x="24" y="19"/>
                    <a:pt x="19" y="24"/>
                    <a:pt x="12" y="24"/>
                  </a:cubicBezTo>
                  <a:cubicBezTo>
                    <a:pt x="5" y="24"/>
                    <a:pt x="0" y="19"/>
                    <a:pt x="0" y="12"/>
                  </a:cubicBezTo>
                  <a:cubicBezTo>
                    <a:pt x="0" y="6"/>
                    <a:pt x="5" y="0"/>
                    <a:pt x="12" y="0"/>
                  </a:cubicBezTo>
                  <a:close/>
                  <a:moveTo>
                    <a:pt x="2" y="108"/>
                  </a:moveTo>
                  <a:cubicBezTo>
                    <a:pt x="2" y="36"/>
                    <a:pt x="2" y="36"/>
                    <a:pt x="2" y="36"/>
                  </a:cubicBezTo>
                  <a:cubicBezTo>
                    <a:pt x="22" y="36"/>
                    <a:pt x="22" y="36"/>
                    <a:pt x="22" y="36"/>
                  </a:cubicBezTo>
                  <a:cubicBezTo>
                    <a:pt x="22" y="108"/>
                    <a:pt x="22" y="108"/>
                    <a:pt x="22" y="108"/>
                  </a:cubicBezTo>
                  <a:lnTo>
                    <a:pt x="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1" name="Freeform 57">
              <a:extLst>
                <a:ext uri="{FF2B5EF4-FFF2-40B4-BE49-F238E27FC236}">
                  <a16:creationId xmlns:a16="http://schemas.microsoft.com/office/drawing/2014/main" id="{94B9228C-7304-4963-B40B-23DA44F85FB8}"/>
                </a:ext>
              </a:extLst>
            </p:cNvPr>
            <p:cNvSpPr>
              <a:spLocks/>
            </p:cNvSpPr>
            <p:nvPr/>
          </p:nvSpPr>
          <p:spPr bwMode="auto">
            <a:xfrm>
              <a:off x="4435" y="1763"/>
              <a:ext cx="202" cy="449"/>
            </a:xfrm>
            <a:custGeom>
              <a:avLst/>
              <a:gdLst>
                <a:gd name="T0" fmla="*/ 32 w 48"/>
                <a:gd name="T1" fmla="*/ 27 h 107"/>
                <a:gd name="T2" fmla="*/ 32 w 48"/>
                <a:gd name="T3" fmla="*/ 35 h 107"/>
                <a:gd name="T4" fmla="*/ 48 w 48"/>
                <a:gd name="T5" fmla="*/ 35 h 107"/>
                <a:gd name="T6" fmla="*/ 48 w 48"/>
                <a:gd name="T7" fmla="*/ 52 h 107"/>
                <a:gd name="T8" fmla="*/ 32 w 48"/>
                <a:gd name="T9" fmla="*/ 52 h 107"/>
                <a:gd name="T10" fmla="*/ 32 w 48"/>
                <a:gd name="T11" fmla="*/ 107 h 107"/>
                <a:gd name="T12" fmla="*/ 12 w 48"/>
                <a:gd name="T13" fmla="*/ 107 h 107"/>
                <a:gd name="T14" fmla="*/ 12 w 48"/>
                <a:gd name="T15" fmla="*/ 52 h 107"/>
                <a:gd name="T16" fmla="*/ 0 w 48"/>
                <a:gd name="T17" fmla="*/ 52 h 107"/>
                <a:gd name="T18" fmla="*/ 0 w 48"/>
                <a:gd name="T19" fmla="*/ 35 h 107"/>
                <a:gd name="T20" fmla="*/ 12 w 48"/>
                <a:gd name="T21" fmla="*/ 35 h 107"/>
                <a:gd name="T22" fmla="*/ 12 w 48"/>
                <a:gd name="T23" fmla="*/ 27 h 107"/>
                <a:gd name="T24" fmla="*/ 38 w 48"/>
                <a:gd name="T25" fmla="*/ 0 h 107"/>
                <a:gd name="T26" fmla="*/ 48 w 48"/>
                <a:gd name="T27" fmla="*/ 1 h 107"/>
                <a:gd name="T28" fmla="*/ 48 w 48"/>
                <a:gd name="T29" fmla="*/ 18 h 107"/>
                <a:gd name="T30" fmla="*/ 42 w 48"/>
                <a:gd name="T31" fmla="*/ 17 h 107"/>
                <a:gd name="T32" fmla="*/ 32 w 48"/>
                <a:gd name="T33" fmla="*/ 2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07">
                  <a:moveTo>
                    <a:pt x="32" y="27"/>
                  </a:moveTo>
                  <a:cubicBezTo>
                    <a:pt x="32" y="35"/>
                    <a:pt x="32" y="35"/>
                    <a:pt x="32" y="35"/>
                  </a:cubicBezTo>
                  <a:cubicBezTo>
                    <a:pt x="48" y="35"/>
                    <a:pt x="48" y="35"/>
                    <a:pt x="48" y="35"/>
                  </a:cubicBezTo>
                  <a:cubicBezTo>
                    <a:pt x="48" y="52"/>
                    <a:pt x="48" y="52"/>
                    <a:pt x="48" y="52"/>
                  </a:cubicBezTo>
                  <a:cubicBezTo>
                    <a:pt x="32" y="52"/>
                    <a:pt x="32" y="52"/>
                    <a:pt x="32" y="52"/>
                  </a:cubicBezTo>
                  <a:cubicBezTo>
                    <a:pt x="32" y="107"/>
                    <a:pt x="32" y="107"/>
                    <a:pt x="32" y="107"/>
                  </a:cubicBezTo>
                  <a:cubicBezTo>
                    <a:pt x="12" y="107"/>
                    <a:pt x="12" y="107"/>
                    <a:pt x="12" y="107"/>
                  </a:cubicBezTo>
                  <a:cubicBezTo>
                    <a:pt x="12" y="52"/>
                    <a:pt x="12" y="52"/>
                    <a:pt x="12" y="52"/>
                  </a:cubicBezTo>
                  <a:cubicBezTo>
                    <a:pt x="0" y="52"/>
                    <a:pt x="0" y="52"/>
                    <a:pt x="0" y="52"/>
                  </a:cubicBezTo>
                  <a:cubicBezTo>
                    <a:pt x="0" y="35"/>
                    <a:pt x="0" y="35"/>
                    <a:pt x="0" y="35"/>
                  </a:cubicBezTo>
                  <a:cubicBezTo>
                    <a:pt x="12" y="35"/>
                    <a:pt x="12" y="35"/>
                    <a:pt x="12" y="35"/>
                  </a:cubicBezTo>
                  <a:cubicBezTo>
                    <a:pt x="12" y="27"/>
                    <a:pt x="12" y="27"/>
                    <a:pt x="12" y="27"/>
                  </a:cubicBezTo>
                  <a:cubicBezTo>
                    <a:pt x="12" y="10"/>
                    <a:pt x="22" y="0"/>
                    <a:pt x="38" y="0"/>
                  </a:cubicBezTo>
                  <a:cubicBezTo>
                    <a:pt x="42" y="0"/>
                    <a:pt x="46" y="1"/>
                    <a:pt x="48" y="1"/>
                  </a:cubicBezTo>
                  <a:cubicBezTo>
                    <a:pt x="48" y="18"/>
                    <a:pt x="48" y="18"/>
                    <a:pt x="48" y="18"/>
                  </a:cubicBezTo>
                  <a:cubicBezTo>
                    <a:pt x="47" y="18"/>
                    <a:pt x="45" y="17"/>
                    <a:pt x="42" y="17"/>
                  </a:cubicBezTo>
                  <a:cubicBezTo>
                    <a:pt x="37" y="17"/>
                    <a:pt x="32" y="19"/>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7" name="Fond Photo 1">
              <a:extLst>
                <a:ext uri="{FF2B5EF4-FFF2-40B4-BE49-F238E27FC236}">
                  <a16:creationId xmlns:a16="http://schemas.microsoft.com/office/drawing/2014/main" id="{DCCE4FFF-A9B3-460B-9095-FC4F7ADA274C}"/>
                </a:ext>
              </a:extLst>
            </p:cNvPr>
            <p:cNvSpPr>
              <a:spLocks noChangeArrowheads="1"/>
            </p:cNvSpPr>
            <p:nvPr/>
          </p:nvSpPr>
          <p:spPr bwMode="auto">
            <a:xfrm>
              <a:off x="0" y="600"/>
              <a:ext cx="960" cy="961"/>
            </a:xfrm>
            <a:prstGeom prst="ellipse">
              <a:avLst/>
            </a:pr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2" name="Photo 1-Frederic_Martinez">
              <a:extLst>
                <a:ext uri="{FF2B5EF4-FFF2-40B4-BE49-F238E27FC236}">
                  <a16:creationId xmlns:a16="http://schemas.microsoft.com/office/drawing/2014/main" id="{1FE257BB-A646-4AFB-9F9B-3F12DC8F3C85}"/>
                </a:ext>
              </a:extLst>
            </p:cNvPr>
            <p:cNvSpPr>
              <a:spLocks noChangeArrowheads="1"/>
            </p:cNvSpPr>
            <p:nvPr userDrawn="1"/>
          </p:nvSpPr>
          <p:spPr bwMode="auto">
            <a:xfrm>
              <a:off x="-2" y="603"/>
              <a:ext cx="960" cy="961"/>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3" name="Fond Photo 2">
              <a:extLst>
                <a:ext uri="{FF2B5EF4-FFF2-40B4-BE49-F238E27FC236}">
                  <a16:creationId xmlns:a16="http://schemas.microsoft.com/office/drawing/2014/main" id="{38A83773-947A-4972-835A-B674616A1B63}"/>
                </a:ext>
              </a:extLst>
            </p:cNvPr>
            <p:cNvSpPr>
              <a:spLocks noChangeArrowheads="1"/>
            </p:cNvSpPr>
            <p:nvPr/>
          </p:nvSpPr>
          <p:spPr bwMode="auto">
            <a:xfrm>
              <a:off x="5211" y="1561"/>
              <a:ext cx="960" cy="962"/>
            </a:xfrm>
            <a:prstGeom prst="ellipse">
              <a:avLst/>
            </a:prstGeom>
            <a:solidFill>
              <a:srgbClr val="CACA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3" name="Photo 2-Katelyn_Young">
              <a:extLst>
                <a:ext uri="{FF2B5EF4-FFF2-40B4-BE49-F238E27FC236}">
                  <a16:creationId xmlns:a16="http://schemas.microsoft.com/office/drawing/2014/main" id="{F7750DAB-F456-4DF5-96A8-18A345CE19AD}"/>
                </a:ext>
              </a:extLst>
            </p:cNvPr>
            <p:cNvSpPr>
              <a:spLocks noChangeArrowheads="1"/>
            </p:cNvSpPr>
            <p:nvPr userDrawn="1"/>
          </p:nvSpPr>
          <p:spPr bwMode="auto">
            <a:xfrm>
              <a:off x="5205" y="1567"/>
              <a:ext cx="960" cy="962"/>
            </a:xfrm>
            <a:prstGeom prst="ellipse">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9" name="Fond Photo 3">
              <a:extLst>
                <a:ext uri="{FF2B5EF4-FFF2-40B4-BE49-F238E27FC236}">
                  <a16:creationId xmlns:a16="http://schemas.microsoft.com/office/drawing/2014/main" id="{912DF4FB-5CA9-4F3D-90FA-CBD44B252803}"/>
                </a:ext>
              </a:extLst>
            </p:cNvPr>
            <p:cNvSpPr>
              <a:spLocks noChangeArrowheads="1"/>
            </p:cNvSpPr>
            <p:nvPr/>
          </p:nvSpPr>
          <p:spPr bwMode="auto">
            <a:xfrm>
              <a:off x="2117" y="2523"/>
              <a:ext cx="960" cy="957"/>
            </a:xfrm>
            <a:prstGeom prst="ellipse">
              <a:avLst/>
            </a:pr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4" name="Photo 3-Tracey_Hamilton">
              <a:extLst>
                <a:ext uri="{FF2B5EF4-FFF2-40B4-BE49-F238E27FC236}">
                  <a16:creationId xmlns:a16="http://schemas.microsoft.com/office/drawing/2014/main" id="{3C4393CF-A68A-4692-A434-70143530E20B}"/>
                </a:ext>
              </a:extLst>
            </p:cNvPr>
            <p:cNvSpPr>
              <a:spLocks noChangeAspect="1" noChangeArrowheads="1"/>
            </p:cNvSpPr>
            <p:nvPr userDrawn="1"/>
          </p:nvSpPr>
          <p:spPr bwMode="auto">
            <a:xfrm>
              <a:off x="2115" y="2528"/>
              <a:ext cx="960" cy="957"/>
            </a:xfrm>
            <a:prstGeom prst="ellipse">
              <a:avLst/>
            </a:prstGeom>
            <a:blipFill>
              <a:blip r:embed="rId1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134" name="Logo SSQ assurance VERT 0-105-78">
            <a:extLst>
              <a:ext uri="{FF2B5EF4-FFF2-40B4-BE49-F238E27FC236}">
                <a16:creationId xmlns:a16="http://schemas.microsoft.com/office/drawing/2014/main" id="{323DF345-0CF2-4136-A6A5-30BEDE9B52B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5200" y="458130"/>
            <a:ext cx="1447831" cy="758149"/>
          </a:xfrm>
          <a:prstGeom prst="rect">
            <a:avLst/>
          </a:prstGeom>
        </p:spPr>
      </p:pic>
    </p:spTree>
    <p:extLst>
      <p:ext uri="{BB962C8B-B14F-4D97-AF65-F5344CB8AC3E}">
        <p14:creationId xmlns:p14="http://schemas.microsoft.com/office/powerpoint/2010/main" val="2229913808"/>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GRIS">
    <p:bg>
      <p:bgPr>
        <a:solidFill>
          <a:schemeClr val="accent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62100"/>
            <a:ext cx="11509952" cy="2874963"/>
          </a:xfrm>
        </p:spPr>
        <p:txBody>
          <a:bodyPr lIns="0" tIns="0" rIns="0" bIns="0" anchor="b">
            <a:normAutofit/>
          </a:bodyPr>
          <a:lstStyle>
            <a:lvl1pPr algn="ctr">
              <a:defRPr sz="6000" spc="-150" baseline="0">
                <a:solidFill>
                  <a:schemeClr val="tx2"/>
                </a:solidFill>
              </a:defRPr>
            </a:lvl1pPr>
          </a:lstStyle>
          <a:p>
            <a:r>
              <a:rPr lang="fr-FR"/>
              <a:t>Modifiez le style du titre</a:t>
            </a:r>
            <a:endParaRPr lang="fr-CA"/>
          </a:p>
        </p:txBody>
      </p:sp>
      <p:sp>
        <p:nvSpPr>
          <p:cNvPr id="5" name="Espace réservé du pied de page 4">
            <a:extLst>
              <a:ext uri="{FF2B5EF4-FFF2-40B4-BE49-F238E27FC236}">
                <a16:creationId xmlns:a16="http://schemas.microsoft.com/office/drawing/2014/main" id="{B4C9BBC1-7EDB-438D-A002-122C9D93B894}"/>
              </a:ext>
            </a:extLst>
          </p:cNvPr>
          <p:cNvSpPr>
            <a:spLocks noGrp="1"/>
          </p:cNvSpPr>
          <p:nvPr>
            <p:ph type="ftr" sz="quarter" idx="11"/>
          </p:nvPr>
        </p:nvSpPr>
        <p:spPr/>
        <p:txBody>
          <a:bodyPr/>
          <a:lstStyle>
            <a:lvl1pPr>
              <a:defRPr>
                <a:solidFill>
                  <a:schemeClr val="tx2"/>
                </a:solidFill>
              </a:defRPr>
            </a:lvl1pPr>
          </a:lstStyle>
          <a:p>
            <a:r>
              <a:rPr lang="fr-CA"/>
              <a:t>Titre de la présentation SSQ Assurance</a:t>
            </a:r>
          </a:p>
        </p:txBody>
      </p:sp>
      <p:sp>
        <p:nvSpPr>
          <p:cNvPr id="4" name="Espace réservé de la date 3">
            <a:extLst>
              <a:ext uri="{FF2B5EF4-FFF2-40B4-BE49-F238E27FC236}">
                <a16:creationId xmlns:a16="http://schemas.microsoft.com/office/drawing/2014/main" id="{0A8B51E9-C09B-46FD-8C01-9D0E80575473}"/>
              </a:ext>
            </a:extLst>
          </p:cNvPr>
          <p:cNvSpPr>
            <a:spLocks noGrp="1"/>
          </p:cNvSpPr>
          <p:nvPr>
            <p:ph type="dt" sz="half" idx="10"/>
          </p:nvPr>
        </p:nvSpPr>
        <p:spPr/>
        <p:txBody>
          <a:bodyPr/>
          <a:lstStyle>
            <a:lvl1pPr>
              <a:defRPr>
                <a:solidFill>
                  <a:schemeClr val="tx2"/>
                </a:solidFill>
              </a:defRPr>
            </a:lvl1pPr>
          </a:lstStyle>
          <a:p>
            <a:r>
              <a:rPr lang="fr-FR"/>
              <a:t>2017-12-05</a:t>
            </a:r>
            <a:endParaRPr lang="fr-CA"/>
          </a:p>
        </p:txBody>
      </p:sp>
      <p:sp>
        <p:nvSpPr>
          <p:cNvPr id="6" name="Espace réservé du numéro de diapositive 5">
            <a:extLst>
              <a:ext uri="{FF2B5EF4-FFF2-40B4-BE49-F238E27FC236}">
                <a16:creationId xmlns:a16="http://schemas.microsoft.com/office/drawing/2014/main" id="{ACA27939-A5A7-4F83-B232-B07CF6A1C32F}"/>
              </a:ext>
            </a:extLst>
          </p:cNvPr>
          <p:cNvSpPr>
            <a:spLocks noGrp="1"/>
          </p:cNvSpPr>
          <p:nvPr>
            <p:ph type="sldNum" sz="quarter" idx="12"/>
          </p:nvPr>
        </p:nvSpPr>
        <p:spPr/>
        <p:txBody>
          <a:bodyPr/>
          <a:lstStyle>
            <a:lvl1pPr>
              <a:defRPr>
                <a:solidFill>
                  <a:schemeClr val="tx2"/>
                </a:solidFill>
              </a:defRPr>
            </a:lvl1pPr>
          </a:lstStyle>
          <a:p>
            <a:fld id="{2D2B9FD4-22D1-4784-BC8D-82D569BBB95D}" type="slidenum">
              <a:rPr lang="fr-CA" smtClean="0"/>
              <a:pPr/>
              <a:t>‹N°›</a:t>
            </a:fld>
            <a:endParaRPr lang="fr-CA"/>
          </a:p>
        </p:txBody>
      </p:sp>
      <p:sp>
        <p:nvSpPr>
          <p:cNvPr id="7" name="Espace réservé du texte 2">
            <a:extLst>
              <a:ext uri="{FF2B5EF4-FFF2-40B4-BE49-F238E27FC236}">
                <a16:creationId xmlns:a16="http://schemas.microsoft.com/office/drawing/2014/main" id="{B2A9B649-4B1B-484B-BB04-7E9A5DDFEDCD}"/>
              </a:ext>
            </a:extLst>
          </p:cNvPr>
          <p:cNvSpPr>
            <a:spLocks noGrp="1"/>
          </p:cNvSpPr>
          <p:nvPr>
            <p:ph type="body" idx="1"/>
          </p:nvPr>
        </p:nvSpPr>
        <p:spPr>
          <a:xfrm>
            <a:off x="359963" y="4446588"/>
            <a:ext cx="11459374" cy="1963737"/>
          </a:xfrm>
        </p:spPr>
        <p:txBody>
          <a:bodyPr>
            <a:normAutofit/>
          </a:bodyPr>
          <a:lstStyle>
            <a:lvl1pPr marL="0" indent="0" algn="ctr">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pic>
        <p:nvPicPr>
          <p:cNvPr id="8" name="Logo SSQ assurance VERT 0-105-78">
            <a:extLst>
              <a:ext uri="{FF2B5EF4-FFF2-40B4-BE49-F238E27FC236}">
                <a16:creationId xmlns:a16="http://schemas.microsoft.com/office/drawing/2014/main" id="{B1AB5186-F998-43DF-9139-83744F02BC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41940"/>
            <a:ext cx="914400" cy="478821"/>
          </a:xfrm>
          <a:prstGeom prst="rect">
            <a:avLst/>
          </a:prstGeom>
        </p:spPr>
      </p:pic>
    </p:spTree>
    <p:extLst>
      <p:ext uri="{BB962C8B-B14F-4D97-AF65-F5344CB8AC3E}">
        <p14:creationId xmlns:p14="http://schemas.microsoft.com/office/powerpoint/2010/main" val="890027443"/>
      </p:ext>
    </p:extLst>
  </p:cSld>
  <p:clrMapOvr>
    <a:masterClrMapping/>
  </p:clrMapOvr>
  <p:extLst>
    <p:ext uri="{DCECCB84-F9BA-43D5-87BE-67443E8EF086}">
      <p15:sldGuideLst xmlns:p15="http://schemas.microsoft.com/office/powerpoint/2012/main">
        <p15:guide id="1" orient="horz" pos="30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calaire BLEU">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62100"/>
            <a:ext cx="11509952" cy="2874963"/>
          </a:xfrm>
        </p:spPr>
        <p:txBody>
          <a:bodyPr lIns="0" tIns="0" rIns="0" bIns="0" anchor="b">
            <a:normAutofit/>
          </a:bodyPr>
          <a:lstStyle>
            <a:lvl1pPr algn="ctr">
              <a:defRPr sz="6000" spc="-150" baseline="0">
                <a:solidFill>
                  <a:schemeClr val="bg1"/>
                </a:solidFill>
              </a:defRPr>
            </a:lvl1pPr>
          </a:lstStyle>
          <a:p>
            <a:r>
              <a:rPr lang="fr-FR"/>
              <a:t>Modifiez le style du titre</a:t>
            </a:r>
            <a:endParaRPr lang="fr-CA"/>
          </a:p>
        </p:txBody>
      </p:sp>
      <p:sp>
        <p:nvSpPr>
          <p:cNvPr id="5" name="Espace réservé du pied de page 4">
            <a:extLst>
              <a:ext uri="{FF2B5EF4-FFF2-40B4-BE49-F238E27FC236}">
                <a16:creationId xmlns:a16="http://schemas.microsoft.com/office/drawing/2014/main" id="{B4C9BBC1-7EDB-438D-A002-122C9D93B894}"/>
              </a:ext>
            </a:extLst>
          </p:cNvPr>
          <p:cNvSpPr>
            <a:spLocks noGrp="1"/>
          </p:cNvSpPr>
          <p:nvPr>
            <p:ph type="ftr" sz="quarter" idx="11"/>
          </p:nvPr>
        </p:nvSpPr>
        <p:spPr/>
        <p:txBody>
          <a:bodyPr/>
          <a:lstStyle>
            <a:lvl1pPr>
              <a:defRPr>
                <a:solidFill>
                  <a:schemeClr val="bg1"/>
                </a:solidFill>
              </a:defRPr>
            </a:lvl1pPr>
          </a:lstStyle>
          <a:p>
            <a:r>
              <a:rPr lang="fr-CA"/>
              <a:t>Titre de la présentation SSQ Assurance</a:t>
            </a:r>
          </a:p>
        </p:txBody>
      </p:sp>
      <p:sp>
        <p:nvSpPr>
          <p:cNvPr id="4" name="Espace réservé de la date 3">
            <a:extLst>
              <a:ext uri="{FF2B5EF4-FFF2-40B4-BE49-F238E27FC236}">
                <a16:creationId xmlns:a16="http://schemas.microsoft.com/office/drawing/2014/main" id="{0A8B51E9-C09B-46FD-8C01-9D0E80575473}"/>
              </a:ext>
            </a:extLst>
          </p:cNvPr>
          <p:cNvSpPr>
            <a:spLocks noGrp="1"/>
          </p:cNvSpPr>
          <p:nvPr>
            <p:ph type="dt" sz="half" idx="10"/>
          </p:nvPr>
        </p:nvSpPr>
        <p:spPr/>
        <p:txBody>
          <a:bodyPr/>
          <a:lstStyle>
            <a:lvl1pPr>
              <a:defRPr>
                <a:solidFill>
                  <a:schemeClr val="bg1"/>
                </a:solidFill>
              </a:defRPr>
            </a:lvl1pPr>
          </a:lstStyle>
          <a:p>
            <a:r>
              <a:rPr lang="fr-FR"/>
              <a:t>2017-12-05</a:t>
            </a:r>
            <a:endParaRPr lang="fr-CA"/>
          </a:p>
        </p:txBody>
      </p:sp>
      <p:sp>
        <p:nvSpPr>
          <p:cNvPr id="6" name="Espace réservé du numéro de diapositive 5">
            <a:extLst>
              <a:ext uri="{FF2B5EF4-FFF2-40B4-BE49-F238E27FC236}">
                <a16:creationId xmlns:a16="http://schemas.microsoft.com/office/drawing/2014/main" id="{ACA27939-A5A7-4F83-B232-B07CF6A1C32F}"/>
              </a:ext>
            </a:extLst>
          </p:cNvPr>
          <p:cNvSpPr>
            <a:spLocks noGrp="1"/>
          </p:cNvSpPr>
          <p:nvPr>
            <p:ph type="sldNum" sz="quarter" idx="12"/>
          </p:nvPr>
        </p:nvSpPr>
        <p:spPr/>
        <p:txBody>
          <a:bodyPr/>
          <a:lstStyle>
            <a:lvl1pPr>
              <a:defRPr>
                <a:solidFill>
                  <a:schemeClr val="bg1"/>
                </a:solidFill>
              </a:defRPr>
            </a:lvl1pPr>
          </a:lstStyle>
          <a:p>
            <a:fld id="{2D2B9FD4-22D1-4784-BC8D-82D569BBB95D}" type="slidenum">
              <a:rPr lang="fr-CA" smtClean="0"/>
              <a:pPr/>
              <a:t>‹N°›</a:t>
            </a:fld>
            <a:endParaRPr lang="fr-CA"/>
          </a:p>
        </p:txBody>
      </p:sp>
      <p:sp>
        <p:nvSpPr>
          <p:cNvPr id="7" name="Espace réservé du texte 2">
            <a:extLst>
              <a:ext uri="{FF2B5EF4-FFF2-40B4-BE49-F238E27FC236}">
                <a16:creationId xmlns:a16="http://schemas.microsoft.com/office/drawing/2014/main" id="{B2A9B649-4B1B-484B-BB04-7E9A5DDFEDCD}"/>
              </a:ext>
            </a:extLst>
          </p:cNvPr>
          <p:cNvSpPr>
            <a:spLocks noGrp="1"/>
          </p:cNvSpPr>
          <p:nvPr>
            <p:ph type="body" idx="1"/>
          </p:nvPr>
        </p:nvSpPr>
        <p:spPr>
          <a:xfrm>
            <a:off x="359963" y="4446588"/>
            <a:ext cx="11459374" cy="1963737"/>
          </a:xfrm>
        </p:spPr>
        <p:txBody>
          <a:bodyPr>
            <a:normAutofit/>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pic>
        <p:nvPicPr>
          <p:cNvPr id="9" name="Logo SSQ assurance BLANC">
            <a:extLst>
              <a:ext uri="{FF2B5EF4-FFF2-40B4-BE49-F238E27FC236}">
                <a16:creationId xmlns:a16="http://schemas.microsoft.com/office/drawing/2014/main" id="{7B2B1072-C6C8-4AE3-A39B-82548A6ACE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38328"/>
            <a:ext cx="914400" cy="478821"/>
          </a:xfrm>
          <a:prstGeom prst="rect">
            <a:avLst/>
          </a:prstGeom>
        </p:spPr>
      </p:pic>
    </p:spTree>
    <p:extLst>
      <p:ext uri="{BB962C8B-B14F-4D97-AF65-F5344CB8AC3E}">
        <p14:creationId xmlns:p14="http://schemas.microsoft.com/office/powerpoint/2010/main" val="2650949985"/>
      </p:ext>
    </p:extLst>
  </p:cSld>
  <p:clrMapOvr>
    <a:masterClrMapping/>
  </p:clrMapOvr>
  <p:extLst>
    <p:ext uri="{DCECCB84-F9BA-43D5-87BE-67443E8EF086}">
      <p15:sldGuideLst xmlns:p15="http://schemas.microsoft.com/office/powerpoint/2012/main">
        <p15:guide id="1" orient="horz" pos="30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Graphiqu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691EE3-52B0-4EE2-8998-8D895D383499}"/>
              </a:ext>
            </a:extLst>
          </p:cNvPr>
          <p:cNvSpPr>
            <a:spLocks noGrp="1"/>
          </p:cNvSpPr>
          <p:nvPr>
            <p:ph idx="1"/>
          </p:nvPr>
        </p:nvSpPr>
        <p:spPr>
          <a:xfrm>
            <a:off x="342900" y="800099"/>
            <a:ext cx="4170151" cy="5600701"/>
          </a:xfrm>
          <a:solidFill>
            <a:schemeClr val="bg2"/>
          </a:solidFill>
        </p:spPr>
        <p:txBody>
          <a:bodyPr lIns="91440" bIns="173736" anchor="b"/>
          <a:lstStyle>
            <a:lvl1pPr marL="0" indent="0">
              <a:lnSpc>
                <a:spcPct val="100000"/>
              </a:lnSpc>
              <a:spcBef>
                <a:spcPts val="0"/>
              </a:spcBef>
              <a:buNone/>
              <a:defRPr sz="3200" spc="-150" baseline="0">
                <a:latin typeface="+mj-lt"/>
              </a:defRPr>
            </a:lvl1pPr>
            <a:lvl2pPr marL="0" indent="0">
              <a:lnSpc>
                <a:spcPct val="100000"/>
              </a:lnSpc>
              <a:buNone/>
              <a:defRPr sz="2000"/>
            </a:lvl2pPr>
            <a:lvl3pPr marL="0" indent="0">
              <a:lnSpc>
                <a:spcPct val="100000"/>
              </a:lnSpc>
              <a:buNone/>
              <a:defRPr sz="1800"/>
            </a:lvl3pPr>
            <a:lvl4pPr marL="0" indent="0">
              <a:buNone/>
              <a:defRPr/>
            </a:lvl4pPr>
            <a:lvl5pPr marL="0" indent="0">
              <a:buNone/>
              <a:defRPr/>
            </a:lvl5pPr>
          </a:lstStyle>
          <a:p>
            <a:pPr lvl="0"/>
            <a:r>
              <a:rPr lang="fr-FR"/>
              <a:t>Modifiez les styles du texte du masque</a:t>
            </a:r>
          </a:p>
          <a:p>
            <a:pPr lvl="1"/>
            <a:r>
              <a:rPr lang="fr-FR"/>
              <a:t>Deuxième niveau</a:t>
            </a:r>
          </a:p>
          <a:p>
            <a:pPr lvl="2"/>
            <a:r>
              <a:rPr lang="fr-FR"/>
              <a:t>Troisième niveau</a:t>
            </a:r>
          </a:p>
        </p:txBody>
      </p:sp>
      <p:sp>
        <p:nvSpPr>
          <p:cNvPr id="4" name="Espace réservé de la date 3">
            <a:extLst>
              <a:ext uri="{FF2B5EF4-FFF2-40B4-BE49-F238E27FC236}">
                <a16:creationId xmlns:a16="http://schemas.microsoft.com/office/drawing/2014/main" id="{CF1473A3-A992-480D-9481-1443209D6D90}"/>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F8424086-1290-4A55-9267-2ABBD2EDC3C5}"/>
              </a:ext>
            </a:extLst>
          </p:cNvPr>
          <p:cNvSpPr>
            <a:spLocks noGrp="1"/>
          </p:cNvSpPr>
          <p:nvPr>
            <p:ph type="ftr" sz="quarter" idx="11"/>
          </p:nvPr>
        </p:nvSpPr>
        <p:spPr/>
        <p:txBody>
          <a:bodyPr/>
          <a:lstStyle/>
          <a:p>
            <a:r>
              <a:rPr lang="fr-CA"/>
              <a:t>Titre de la présentation SSQ Assurance</a:t>
            </a:r>
          </a:p>
        </p:txBody>
      </p:sp>
      <p:sp>
        <p:nvSpPr>
          <p:cNvPr id="6" name="Espace réservé du numéro de diapositive 5">
            <a:extLst>
              <a:ext uri="{FF2B5EF4-FFF2-40B4-BE49-F238E27FC236}">
                <a16:creationId xmlns:a16="http://schemas.microsoft.com/office/drawing/2014/main" id="{C25AC5D6-CE73-4945-A91D-FEDD3B0A7496}"/>
              </a:ext>
            </a:extLst>
          </p:cNvPr>
          <p:cNvSpPr>
            <a:spLocks noGrp="1"/>
          </p:cNvSpPr>
          <p:nvPr>
            <p:ph type="sldNum" sz="quarter" idx="12"/>
          </p:nvPr>
        </p:nvSpPr>
        <p:spPr/>
        <p:txBody>
          <a:bodyPr/>
          <a:lstStyle/>
          <a:p>
            <a:fld id="{2D2B9FD4-22D1-4784-BC8D-82D569BBB95D}" type="slidenum">
              <a:rPr lang="fr-CA" smtClean="0"/>
              <a:t>‹N°›</a:t>
            </a:fld>
            <a:endParaRPr lang="fr-CA"/>
          </a:p>
        </p:txBody>
      </p:sp>
      <p:sp>
        <p:nvSpPr>
          <p:cNvPr id="17" name="Espace réservé du graphique 16">
            <a:extLst>
              <a:ext uri="{FF2B5EF4-FFF2-40B4-BE49-F238E27FC236}">
                <a16:creationId xmlns:a16="http://schemas.microsoft.com/office/drawing/2014/main" id="{7DF6BE94-6AE8-4D82-B633-D80277377F92}"/>
              </a:ext>
            </a:extLst>
          </p:cNvPr>
          <p:cNvSpPr>
            <a:spLocks noGrp="1"/>
          </p:cNvSpPr>
          <p:nvPr>
            <p:ph type="chart" sz="quarter" idx="13"/>
          </p:nvPr>
        </p:nvSpPr>
        <p:spPr>
          <a:xfrm>
            <a:off x="4634190" y="2045546"/>
            <a:ext cx="7348631" cy="4273975"/>
          </a:xfrm>
        </p:spPr>
        <p:txBody>
          <a:bodyPr tIns="1371600">
            <a:normAutofit/>
          </a:bodyPr>
          <a:lstStyle>
            <a:lvl1pPr marL="0" indent="0" algn="ctr">
              <a:buNone/>
              <a:defRPr sz="1800"/>
            </a:lvl1pPr>
          </a:lstStyle>
          <a:p>
            <a:r>
              <a:rPr lang="fr-FR"/>
              <a:t>Cliquez sur l'icône pour ajouter un graphique</a:t>
            </a:r>
            <a:endParaRPr lang="fr-CA"/>
          </a:p>
        </p:txBody>
      </p:sp>
      <p:pic>
        <p:nvPicPr>
          <p:cNvPr id="8" name="Logo SSQ assurance VERT 0-105-78">
            <a:extLst>
              <a:ext uri="{FF2B5EF4-FFF2-40B4-BE49-F238E27FC236}">
                <a16:creationId xmlns:a16="http://schemas.microsoft.com/office/drawing/2014/main" id="{F6C2F2D9-18AA-48FE-91F0-94E2CAD13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41940"/>
            <a:ext cx="914400" cy="478821"/>
          </a:xfrm>
          <a:prstGeom prst="rect">
            <a:avLst/>
          </a:prstGeom>
        </p:spPr>
      </p:pic>
    </p:spTree>
    <p:extLst>
      <p:ext uri="{BB962C8B-B14F-4D97-AF65-F5344CB8AC3E}">
        <p14:creationId xmlns:p14="http://schemas.microsoft.com/office/powerpoint/2010/main" val="807374574"/>
      </p:ext>
    </p:extLst>
  </p:cSld>
  <p:clrMapOvr>
    <a:masterClrMapping/>
  </p:clrMapOvr>
  <p:extLst>
    <p:ext uri="{DCECCB84-F9BA-43D5-87BE-67443E8EF086}">
      <p15:sldGuideLst xmlns:p15="http://schemas.microsoft.com/office/powerpoint/2012/main">
        <p15:guide id="1" orient="horz" pos="38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Graphique 1/2-1/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F88DFD-8E4C-414E-B1C4-51B554C9F025}"/>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a:extLst>
              <a:ext uri="{FF2B5EF4-FFF2-40B4-BE49-F238E27FC236}">
                <a16:creationId xmlns:a16="http://schemas.microsoft.com/office/drawing/2014/main" id="{E4691EE3-52B0-4EE2-8998-8D895D383499}"/>
              </a:ext>
            </a:extLst>
          </p:cNvPr>
          <p:cNvSpPr>
            <a:spLocks noGrp="1"/>
          </p:cNvSpPr>
          <p:nvPr>
            <p:ph idx="1"/>
          </p:nvPr>
        </p:nvSpPr>
        <p:spPr>
          <a:xfrm>
            <a:off x="294226" y="800100"/>
            <a:ext cx="5801774" cy="5600701"/>
          </a:xfrm>
          <a:noFill/>
        </p:spPr>
        <p:txBody>
          <a:bodyPr lIns="137160" rIns="182880" bIns="173736" anchor="b"/>
          <a:lstStyle>
            <a:lvl1pPr marL="0" indent="0">
              <a:lnSpc>
                <a:spcPct val="100000"/>
              </a:lnSpc>
              <a:spcBef>
                <a:spcPts val="0"/>
              </a:spcBef>
              <a:buNone/>
              <a:defRPr sz="3200" spc="-150" baseline="0">
                <a:latin typeface="+mj-lt"/>
              </a:defRPr>
            </a:lvl1pPr>
            <a:lvl2pPr marL="0" indent="0">
              <a:lnSpc>
                <a:spcPct val="100000"/>
              </a:lnSpc>
              <a:buNone/>
              <a:defRPr sz="2000"/>
            </a:lvl2pPr>
            <a:lvl3pPr marL="0" indent="0">
              <a:lnSpc>
                <a:spcPct val="100000"/>
              </a:lnSpc>
              <a:buNone/>
              <a:defRPr sz="1800"/>
            </a:lvl3pPr>
            <a:lvl4pPr marL="0" indent="0">
              <a:buNone/>
              <a:defRPr/>
            </a:lvl4pPr>
            <a:lvl5pPr marL="0" indent="0">
              <a:buNone/>
              <a:defRPr/>
            </a:lvl5pPr>
          </a:lstStyle>
          <a:p>
            <a:pPr lvl="0"/>
            <a:r>
              <a:rPr lang="fr-FR"/>
              <a:t>Modifiez les styles du texte du masque</a:t>
            </a:r>
          </a:p>
          <a:p>
            <a:pPr lvl="1"/>
            <a:r>
              <a:rPr lang="fr-FR"/>
              <a:t>Deuxième niveau</a:t>
            </a:r>
          </a:p>
          <a:p>
            <a:pPr lvl="2"/>
            <a:r>
              <a:rPr lang="fr-FR"/>
              <a:t>Troisième niveau</a:t>
            </a:r>
          </a:p>
        </p:txBody>
      </p:sp>
      <p:sp>
        <p:nvSpPr>
          <p:cNvPr id="4" name="Espace réservé de la date 3">
            <a:extLst>
              <a:ext uri="{FF2B5EF4-FFF2-40B4-BE49-F238E27FC236}">
                <a16:creationId xmlns:a16="http://schemas.microsoft.com/office/drawing/2014/main" id="{CF1473A3-A992-480D-9481-1443209D6D90}"/>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F8424086-1290-4A55-9267-2ABBD2EDC3C5}"/>
              </a:ext>
            </a:extLst>
          </p:cNvPr>
          <p:cNvSpPr>
            <a:spLocks noGrp="1"/>
          </p:cNvSpPr>
          <p:nvPr>
            <p:ph type="ftr" sz="quarter" idx="11"/>
          </p:nvPr>
        </p:nvSpPr>
        <p:spPr/>
        <p:txBody>
          <a:bodyPr/>
          <a:lstStyle/>
          <a:p>
            <a:r>
              <a:rPr lang="fr-CA"/>
              <a:t>Titre de la présentation SSQ Assurance</a:t>
            </a:r>
          </a:p>
        </p:txBody>
      </p:sp>
      <p:sp>
        <p:nvSpPr>
          <p:cNvPr id="6" name="Espace réservé du numéro de diapositive 5">
            <a:extLst>
              <a:ext uri="{FF2B5EF4-FFF2-40B4-BE49-F238E27FC236}">
                <a16:creationId xmlns:a16="http://schemas.microsoft.com/office/drawing/2014/main" id="{C25AC5D6-CE73-4945-A91D-FEDD3B0A7496}"/>
              </a:ext>
            </a:extLst>
          </p:cNvPr>
          <p:cNvSpPr>
            <a:spLocks noGrp="1"/>
          </p:cNvSpPr>
          <p:nvPr>
            <p:ph type="sldNum" sz="quarter" idx="12"/>
          </p:nvPr>
        </p:nvSpPr>
        <p:spPr/>
        <p:txBody>
          <a:bodyPr/>
          <a:lstStyle/>
          <a:p>
            <a:fld id="{2D2B9FD4-22D1-4784-BC8D-82D569BBB95D}" type="slidenum">
              <a:rPr lang="fr-CA" smtClean="0"/>
              <a:t>‹N°›</a:t>
            </a:fld>
            <a:endParaRPr lang="fr-CA"/>
          </a:p>
        </p:txBody>
      </p:sp>
      <p:sp>
        <p:nvSpPr>
          <p:cNvPr id="17" name="Espace réservé du graphique 16">
            <a:extLst>
              <a:ext uri="{FF2B5EF4-FFF2-40B4-BE49-F238E27FC236}">
                <a16:creationId xmlns:a16="http://schemas.microsoft.com/office/drawing/2014/main" id="{7DF6BE94-6AE8-4D82-B633-D80277377F92}"/>
              </a:ext>
            </a:extLst>
          </p:cNvPr>
          <p:cNvSpPr>
            <a:spLocks noGrp="1"/>
          </p:cNvSpPr>
          <p:nvPr>
            <p:ph type="chart" sz="quarter" idx="13"/>
          </p:nvPr>
        </p:nvSpPr>
        <p:spPr>
          <a:xfrm>
            <a:off x="6096000" y="800100"/>
            <a:ext cx="5886821" cy="5600700"/>
          </a:xfrm>
        </p:spPr>
        <p:txBody>
          <a:bodyPr tIns="1371600">
            <a:normAutofit/>
          </a:bodyPr>
          <a:lstStyle>
            <a:lvl1pPr marL="0" indent="0" algn="ctr">
              <a:buNone/>
              <a:defRPr sz="1800"/>
            </a:lvl1pPr>
          </a:lstStyle>
          <a:p>
            <a:r>
              <a:rPr lang="fr-FR"/>
              <a:t>Cliquez sur l'icône pour ajouter un graphique</a:t>
            </a:r>
            <a:endParaRPr lang="fr-CA"/>
          </a:p>
        </p:txBody>
      </p:sp>
      <p:pic>
        <p:nvPicPr>
          <p:cNvPr id="9" name="Logo SSQ assurance VERT 0-105-78">
            <a:extLst>
              <a:ext uri="{FF2B5EF4-FFF2-40B4-BE49-F238E27FC236}">
                <a16:creationId xmlns:a16="http://schemas.microsoft.com/office/drawing/2014/main" id="{91100920-F7C7-427D-8C27-E43D6234E6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41940"/>
            <a:ext cx="914400" cy="478821"/>
          </a:xfrm>
          <a:prstGeom prst="rect">
            <a:avLst/>
          </a:prstGeom>
        </p:spPr>
      </p:pic>
    </p:spTree>
    <p:extLst>
      <p:ext uri="{BB962C8B-B14F-4D97-AF65-F5344CB8AC3E}">
        <p14:creationId xmlns:p14="http://schemas.microsoft.com/office/powerpoint/2010/main" val="2861893848"/>
      </p:ext>
    </p:extLst>
  </p:cSld>
  <p:clrMapOvr>
    <a:masterClrMapping/>
  </p:clrMapOvr>
  <p:extLst>
    <p:ext uri="{DCECCB84-F9BA-43D5-87BE-67443E8EF086}">
      <p15:sldGuideLst xmlns:p15="http://schemas.microsoft.com/office/powerpoint/2012/main">
        <p15:guide id="1" orient="horz" pos="38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691EE3-52B0-4EE2-8998-8D895D383499}"/>
              </a:ext>
            </a:extLst>
          </p:cNvPr>
          <p:cNvSpPr>
            <a:spLocks noGrp="1"/>
          </p:cNvSpPr>
          <p:nvPr>
            <p:ph idx="1"/>
          </p:nvPr>
        </p:nvSpPr>
        <p:spPr>
          <a:xfrm>
            <a:off x="342901" y="800099"/>
            <a:ext cx="4170150" cy="5600701"/>
          </a:xfrm>
          <a:solidFill>
            <a:schemeClr val="bg2"/>
          </a:solidFill>
        </p:spPr>
        <p:txBody>
          <a:bodyPr lIns="91440" bIns="173736" anchor="b"/>
          <a:lstStyle>
            <a:lvl1pPr marL="0" indent="0">
              <a:lnSpc>
                <a:spcPct val="100000"/>
              </a:lnSpc>
              <a:spcBef>
                <a:spcPts val="0"/>
              </a:spcBef>
              <a:buNone/>
              <a:defRPr sz="3200" spc="-150" baseline="0">
                <a:latin typeface="+mj-lt"/>
              </a:defRPr>
            </a:lvl1pPr>
            <a:lvl2pPr marL="0" indent="0">
              <a:lnSpc>
                <a:spcPct val="100000"/>
              </a:lnSpc>
              <a:buNone/>
              <a:defRPr sz="2000"/>
            </a:lvl2pPr>
            <a:lvl3pPr marL="0" indent="0">
              <a:lnSpc>
                <a:spcPct val="100000"/>
              </a:lnSpc>
              <a:buNone/>
              <a:defRPr sz="1800"/>
            </a:lvl3pPr>
            <a:lvl4pPr marL="0" indent="0">
              <a:buNone/>
              <a:defRPr/>
            </a:lvl4pPr>
            <a:lvl5pPr marL="0" indent="0">
              <a:buNone/>
              <a:defRPr/>
            </a:lvl5pPr>
          </a:lstStyle>
          <a:p>
            <a:pPr lvl="0"/>
            <a:r>
              <a:rPr lang="fr-FR"/>
              <a:t>Modifiez les styles du texte du masque</a:t>
            </a:r>
          </a:p>
          <a:p>
            <a:pPr lvl="1"/>
            <a:r>
              <a:rPr lang="fr-FR"/>
              <a:t>Deuxième niveau</a:t>
            </a:r>
          </a:p>
          <a:p>
            <a:pPr lvl="2"/>
            <a:r>
              <a:rPr lang="fr-FR"/>
              <a:t>Troisième niveau</a:t>
            </a:r>
          </a:p>
        </p:txBody>
      </p:sp>
      <p:sp>
        <p:nvSpPr>
          <p:cNvPr id="4" name="Espace réservé de la date 3">
            <a:extLst>
              <a:ext uri="{FF2B5EF4-FFF2-40B4-BE49-F238E27FC236}">
                <a16:creationId xmlns:a16="http://schemas.microsoft.com/office/drawing/2014/main" id="{CF1473A3-A992-480D-9481-1443209D6D90}"/>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F8424086-1290-4A55-9267-2ABBD2EDC3C5}"/>
              </a:ext>
            </a:extLst>
          </p:cNvPr>
          <p:cNvSpPr>
            <a:spLocks noGrp="1"/>
          </p:cNvSpPr>
          <p:nvPr>
            <p:ph type="ftr" sz="quarter" idx="11"/>
          </p:nvPr>
        </p:nvSpPr>
        <p:spPr/>
        <p:txBody>
          <a:bodyPr/>
          <a:lstStyle/>
          <a:p>
            <a:r>
              <a:rPr lang="fr-CA"/>
              <a:t>Titre de la présentation SSQ Assurance</a:t>
            </a:r>
          </a:p>
        </p:txBody>
      </p:sp>
      <p:sp>
        <p:nvSpPr>
          <p:cNvPr id="6" name="Espace réservé du numéro de diapositive 5">
            <a:extLst>
              <a:ext uri="{FF2B5EF4-FFF2-40B4-BE49-F238E27FC236}">
                <a16:creationId xmlns:a16="http://schemas.microsoft.com/office/drawing/2014/main" id="{C25AC5D6-CE73-4945-A91D-FEDD3B0A7496}"/>
              </a:ext>
            </a:extLst>
          </p:cNvPr>
          <p:cNvSpPr>
            <a:spLocks noGrp="1"/>
          </p:cNvSpPr>
          <p:nvPr>
            <p:ph type="sldNum" sz="quarter" idx="12"/>
          </p:nvPr>
        </p:nvSpPr>
        <p:spPr/>
        <p:txBody>
          <a:bodyPr/>
          <a:lstStyle/>
          <a:p>
            <a:fld id="{2D2B9FD4-22D1-4784-BC8D-82D569BBB95D}" type="slidenum">
              <a:rPr lang="fr-CA" smtClean="0"/>
              <a:t>‹N°›</a:t>
            </a:fld>
            <a:endParaRPr lang="fr-CA"/>
          </a:p>
        </p:txBody>
      </p:sp>
      <p:sp>
        <p:nvSpPr>
          <p:cNvPr id="8" name="Espace réservé du tableau 7">
            <a:extLst>
              <a:ext uri="{FF2B5EF4-FFF2-40B4-BE49-F238E27FC236}">
                <a16:creationId xmlns:a16="http://schemas.microsoft.com/office/drawing/2014/main" id="{58160706-EB33-48D8-B416-30C805A3B95A}"/>
              </a:ext>
            </a:extLst>
          </p:cNvPr>
          <p:cNvSpPr>
            <a:spLocks noGrp="1"/>
          </p:cNvSpPr>
          <p:nvPr>
            <p:ph type="tbl" sz="quarter" idx="13"/>
          </p:nvPr>
        </p:nvSpPr>
        <p:spPr>
          <a:xfrm>
            <a:off x="4691529" y="3429000"/>
            <a:ext cx="7043271" cy="2986088"/>
          </a:xfrm>
        </p:spPr>
        <p:txBody>
          <a:bodyPr tIns="914400">
            <a:normAutofit/>
          </a:bodyPr>
          <a:lstStyle>
            <a:lvl1pPr marL="0" indent="0" algn="ctr">
              <a:buNone/>
              <a:defRPr sz="1800"/>
            </a:lvl1pPr>
          </a:lstStyle>
          <a:p>
            <a:r>
              <a:rPr lang="fr-FR"/>
              <a:t>Cliquez sur l'icône pour ajouter un tableau</a:t>
            </a:r>
            <a:endParaRPr lang="fr-CA"/>
          </a:p>
        </p:txBody>
      </p:sp>
      <p:pic>
        <p:nvPicPr>
          <p:cNvPr id="9" name="Logo SSQ assurance VERT 0-105-78">
            <a:extLst>
              <a:ext uri="{FF2B5EF4-FFF2-40B4-BE49-F238E27FC236}">
                <a16:creationId xmlns:a16="http://schemas.microsoft.com/office/drawing/2014/main" id="{FFFC5A4D-A584-462E-B05D-30CCE51374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41940"/>
            <a:ext cx="914400" cy="478821"/>
          </a:xfrm>
          <a:prstGeom prst="rect">
            <a:avLst/>
          </a:prstGeom>
        </p:spPr>
      </p:pic>
    </p:spTree>
    <p:extLst>
      <p:ext uri="{BB962C8B-B14F-4D97-AF65-F5344CB8AC3E}">
        <p14:creationId xmlns:p14="http://schemas.microsoft.com/office/powerpoint/2010/main" val="3799578991"/>
      </p:ext>
    </p:extLst>
  </p:cSld>
  <p:clrMapOvr>
    <a:masterClrMapping/>
  </p:clrMapOvr>
  <p:extLst>
    <p:ext uri="{DCECCB84-F9BA-43D5-87BE-67443E8EF086}">
      <p15:sldGuideLst xmlns:p15="http://schemas.microsoft.com/office/powerpoint/2012/main">
        <p15:guide id="1" orient="horz" pos="38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Tableau 1/2-1/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0DEFA9-A1DF-482C-AC97-1CDAAB86AD13}"/>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a:extLst>
              <a:ext uri="{FF2B5EF4-FFF2-40B4-BE49-F238E27FC236}">
                <a16:creationId xmlns:a16="http://schemas.microsoft.com/office/drawing/2014/main" id="{E4691EE3-52B0-4EE2-8998-8D895D383499}"/>
              </a:ext>
            </a:extLst>
          </p:cNvPr>
          <p:cNvSpPr>
            <a:spLocks noGrp="1"/>
          </p:cNvSpPr>
          <p:nvPr>
            <p:ph idx="1"/>
          </p:nvPr>
        </p:nvSpPr>
        <p:spPr>
          <a:xfrm>
            <a:off x="292608" y="800100"/>
            <a:ext cx="5798671" cy="5600700"/>
          </a:xfrm>
          <a:noFill/>
        </p:spPr>
        <p:txBody>
          <a:bodyPr lIns="137160" rIns="182880" bIns="173736" anchor="b"/>
          <a:lstStyle>
            <a:lvl1pPr marL="0" indent="0">
              <a:lnSpc>
                <a:spcPct val="100000"/>
              </a:lnSpc>
              <a:spcBef>
                <a:spcPts val="0"/>
              </a:spcBef>
              <a:buNone/>
              <a:defRPr sz="3200" spc="-150" baseline="0">
                <a:latin typeface="+mj-lt"/>
              </a:defRPr>
            </a:lvl1pPr>
            <a:lvl2pPr marL="0" indent="0">
              <a:lnSpc>
                <a:spcPct val="100000"/>
              </a:lnSpc>
              <a:buNone/>
              <a:defRPr sz="2000"/>
            </a:lvl2pPr>
            <a:lvl3pPr marL="0" indent="0">
              <a:lnSpc>
                <a:spcPct val="100000"/>
              </a:lnSpc>
              <a:buNone/>
              <a:defRPr sz="1800"/>
            </a:lvl3pPr>
            <a:lvl4pPr marL="0" indent="0">
              <a:buNone/>
              <a:defRPr/>
            </a:lvl4pPr>
            <a:lvl5pPr marL="0" indent="0">
              <a:buNone/>
              <a:defRPr/>
            </a:lvl5pPr>
          </a:lstStyle>
          <a:p>
            <a:pPr lvl="0"/>
            <a:r>
              <a:rPr lang="fr-FR"/>
              <a:t>Modifiez les styles du texte du masque</a:t>
            </a:r>
          </a:p>
          <a:p>
            <a:pPr lvl="1"/>
            <a:r>
              <a:rPr lang="fr-FR"/>
              <a:t>Deuxième niveau</a:t>
            </a:r>
          </a:p>
          <a:p>
            <a:pPr lvl="2"/>
            <a:r>
              <a:rPr lang="fr-FR"/>
              <a:t>Troisième niveau</a:t>
            </a:r>
          </a:p>
        </p:txBody>
      </p:sp>
      <p:sp>
        <p:nvSpPr>
          <p:cNvPr id="4" name="Espace réservé de la date 3">
            <a:extLst>
              <a:ext uri="{FF2B5EF4-FFF2-40B4-BE49-F238E27FC236}">
                <a16:creationId xmlns:a16="http://schemas.microsoft.com/office/drawing/2014/main" id="{CF1473A3-A992-480D-9481-1443209D6D90}"/>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F8424086-1290-4A55-9267-2ABBD2EDC3C5}"/>
              </a:ext>
            </a:extLst>
          </p:cNvPr>
          <p:cNvSpPr>
            <a:spLocks noGrp="1"/>
          </p:cNvSpPr>
          <p:nvPr>
            <p:ph type="ftr" sz="quarter" idx="11"/>
          </p:nvPr>
        </p:nvSpPr>
        <p:spPr/>
        <p:txBody>
          <a:bodyPr/>
          <a:lstStyle/>
          <a:p>
            <a:r>
              <a:rPr lang="fr-CA"/>
              <a:t>Titre de la présentation SSQ Assurance</a:t>
            </a:r>
          </a:p>
        </p:txBody>
      </p:sp>
      <p:sp>
        <p:nvSpPr>
          <p:cNvPr id="6" name="Espace réservé du numéro de diapositive 5">
            <a:extLst>
              <a:ext uri="{FF2B5EF4-FFF2-40B4-BE49-F238E27FC236}">
                <a16:creationId xmlns:a16="http://schemas.microsoft.com/office/drawing/2014/main" id="{C25AC5D6-CE73-4945-A91D-FEDD3B0A7496}"/>
              </a:ext>
            </a:extLst>
          </p:cNvPr>
          <p:cNvSpPr>
            <a:spLocks noGrp="1"/>
          </p:cNvSpPr>
          <p:nvPr>
            <p:ph type="sldNum" sz="quarter" idx="12"/>
          </p:nvPr>
        </p:nvSpPr>
        <p:spPr/>
        <p:txBody>
          <a:bodyPr/>
          <a:lstStyle/>
          <a:p>
            <a:fld id="{2D2B9FD4-22D1-4784-BC8D-82D569BBB95D}" type="slidenum">
              <a:rPr lang="fr-CA" smtClean="0"/>
              <a:t>‹N°›</a:t>
            </a:fld>
            <a:endParaRPr lang="fr-CA"/>
          </a:p>
        </p:txBody>
      </p:sp>
      <p:sp>
        <p:nvSpPr>
          <p:cNvPr id="8" name="Espace réservé du tableau 7">
            <a:extLst>
              <a:ext uri="{FF2B5EF4-FFF2-40B4-BE49-F238E27FC236}">
                <a16:creationId xmlns:a16="http://schemas.microsoft.com/office/drawing/2014/main" id="{58160706-EB33-48D8-B416-30C805A3B95A}"/>
              </a:ext>
            </a:extLst>
          </p:cNvPr>
          <p:cNvSpPr>
            <a:spLocks noGrp="1"/>
          </p:cNvSpPr>
          <p:nvPr>
            <p:ph type="tbl" sz="quarter" idx="13"/>
          </p:nvPr>
        </p:nvSpPr>
        <p:spPr>
          <a:xfrm>
            <a:off x="6274479" y="3429000"/>
            <a:ext cx="5460321" cy="2986088"/>
          </a:xfrm>
        </p:spPr>
        <p:txBody>
          <a:bodyPr tIns="914400">
            <a:normAutofit/>
          </a:bodyPr>
          <a:lstStyle>
            <a:lvl1pPr marL="0" indent="0" algn="ctr">
              <a:buNone/>
              <a:defRPr sz="1800"/>
            </a:lvl1pPr>
          </a:lstStyle>
          <a:p>
            <a:r>
              <a:rPr lang="fr-FR"/>
              <a:t>Cliquez sur l'icône pour ajouter un tableau</a:t>
            </a:r>
            <a:endParaRPr lang="fr-CA"/>
          </a:p>
        </p:txBody>
      </p:sp>
      <p:pic>
        <p:nvPicPr>
          <p:cNvPr id="9" name="Logo SSQ assurance VERT 0-105-78">
            <a:extLst>
              <a:ext uri="{FF2B5EF4-FFF2-40B4-BE49-F238E27FC236}">
                <a16:creationId xmlns:a16="http://schemas.microsoft.com/office/drawing/2014/main" id="{E4EC3C90-228D-4CE5-9D39-9A98EA3894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41940"/>
            <a:ext cx="914400" cy="478821"/>
          </a:xfrm>
          <a:prstGeom prst="rect">
            <a:avLst/>
          </a:prstGeom>
        </p:spPr>
      </p:pic>
    </p:spTree>
    <p:extLst>
      <p:ext uri="{BB962C8B-B14F-4D97-AF65-F5344CB8AC3E}">
        <p14:creationId xmlns:p14="http://schemas.microsoft.com/office/powerpoint/2010/main" val="118124019"/>
      </p:ext>
    </p:extLst>
  </p:cSld>
  <p:clrMapOvr>
    <a:masterClrMapping/>
  </p:clrMapOvr>
  <p:extLst>
    <p:ext uri="{DCECCB84-F9BA-43D5-87BE-67443E8EF086}">
      <p15:sldGuideLst xmlns:p15="http://schemas.microsoft.com/office/powerpoint/2012/main">
        <p15:guide id="1" orient="horz" pos="38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FA6F2-5E59-4874-865B-57A763075D2C}"/>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6CA5EA57-630B-4FD4-9B41-2DA9CE9BFB6B}"/>
              </a:ext>
            </a:extLst>
          </p:cNvPr>
          <p:cNvSpPr>
            <a:spLocks noGrp="1"/>
          </p:cNvSpPr>
          <p:nvPr>
            <p:ph type="dt" sz="half" idx="10"/>
          </p:nvPr>
        </p:nvSpPr>
        <p:spPr/>
        <p:txBody>
          <a:bodyPr/>
          <a:lstStyle/>
          <a:p>
            <a:r>
              <a:rPr lang="fr-FR"/>
              <a:t>2017-12-05</a:t>
            </a:r>
            <a:endParaRPr lang="fr-CA"/>
          </a:p>
        </p:txBody>
      </p:sp>
      <p:sp>
        <p:nvSpPr>
          <p:cNvPr id="4" name="Espace réservé du pied de page 3">
            <a:extLst>
              <a:ext uri="{FF2B5EF4-FFF2-40B4-BE49-F238E27FC236}">
                <a16:creationId xmlns:a16="http://schemas.microsoft.com/office/drawing/2014/main" id="{56E143F7-2875-4892-B1B2-B45CF9E8C3AE}"/>
              </a:ext>
            </a:extLst>
          </p:cNvPr>
          <p:cNvSpPr>
            <a:spLocks noGrp="1"/>
          </p:cNvSpPr>
          <p:nvPr>
            <p:ph type="ftr" sz="quarter" idx="11"/>
          </p:nvPr>
        </p:nvSpPr>
        <p:spPr/>
        <p:txBody>
          <a:bodyPr/>
          <a:lstStyle/>
          <a:p>
            <a:r>
              <a:rPr lang="fr-CA"/>
              <a:t>Titre de la présentation SSQ Assurance</a:t>
            </a:r>
          </a:p>
        </p:txBody>
      </p:sp>
      <p:sp>
        <p:nvSpPr>
          <p:cNvPr id="5" name="Espace réservé du numéro de diapositive 4">
            <a:extLst>
              <a:ext uri="{FF2B5EF4-FFF2-40B4-BE49-F238E27FC236}">
                <a16:creationId xmlns:a16="http://schemas.microsoft.com/office/drawing/2014/main" id="{37DAB7A3-EBA6-4654-99C5-AE57860FC9E9}"/>
              </a:ext>
            </a:extLst>
          </p:cNvPr>
          <p:cNvSpPr>
            <a:spLocks noGrp="1"/>
          </p:cNvSpPr>
          <p:nvPr>
            <p:ph type="sldNum" sz="quarter" idx="12"/>
          </p:nvPr>
        </p:nvSpPr>
        <p:spPr/>
        <p:txBody>
          <a:bodyPr/>
          <a:lstStyle/>
          <a:p>
            <a:fld id="{2D2B9FD4-22D1-4784-BC8D-82D569BBB95D}" type="slidenum">
              <a:rPr lang="fr-CA" smtClean="0"/>
              <a:t>‹N°›</a:t>
            </a:fld>
            <a:endParaRPr lang="fr-CA"/>
          </a:p>
        </p:txBody>
      </p:sp>
      <p:pic>
        <p:nvPicPr>
          <p:cNvPr id="7" name="Logo SSQ assurance VERT 0-105-78">
            <a:extLst>
              <a:ext uri="{FF2B5EF4-FFF2-40B4-BE49-F238E27FC236}">
                <a16:creationId xmlns:a16="http://schemas.microsoft.com/office/drawing/2014/main" id="{F4DAEB5B-FC2D-4C96-B42A-BE5646EA2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41940"/>
            <a:ext cx="914400" cy="478821"/>
          </a:xfrm>
          <a:prstGeom prst="rect">
            <a:avLst/>
          </a:prstGeom>
        </p:spPr>
      </p:pic>
    </p:spTree>
    <p:extLst>
      <p:ext uri="{BB962C8B-B14F-4D97-AF65-F5344CB8AC3E}">
        <p14:creationId xmlns:p14="http://schemas.microsoft.com/office/powerpoint/2010/main" val="3016426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52E3FF2-0D60-496C-B1C6-C9171574026D}"/>
              </a:ext>
            </a:extLst>
          </p:cNvPr>
          <p:cNvSpPr>
            <a:spLocks noGrp="1"/>
          </p:cNvSpPr>
          <p:nvPr>
            <p:ph type="dt" sz="half" idx="10"/>
          </p:nvPr>
        </p:nvSpPr>
        <p:spPr/>
        <p:txBody>
          <a:bodyPr/>
          <a:lstStyle/>
          <a:p>
            <a:r>
              <a:rPr lang="fr-FR"/>
              <a:t>2017-12-05</a:t>
            </a:r>
            <a:endParaRPr lang="fr-CA"/>
          </a:p>
        </p:txBody>
      </p:sp>
      <p:sp>
        <p:nvSpPr>
          <p:cNvPr id="3" name="Espace réservé du pied de page 2">
            <a:extLst>
              <a:ext uri="{FF2B5EF4-FFF2-40B4-BE49-F238E27FC236}">
                <a16:creationId xmlns:a16="http://schemas.microsoft.com/office/drawing/2014/main" id="{54A06B25-A62E-44CA-AA7A-28A28DC7DC29}"/>
              </a:ext>
            </a:extLst>
          </p:cNvPr>
          <p:cNvSpPr>
            <a:spLocks noGrp="1"/>
          </p:cNvSpPr>
          <p:nvPr>
            <p:ph type="ftr" sz="quarter" idx="11"/>
          </p:nvPr>
        </p:nvSpPr>
        <p:spPr/>
        <p:txBody>
          <a:bodyPr/>
          <a:lstStyle/>
          <a:p>
            <a:r>
              <a:rPr lang="fr-CA"/>
              <a:t>Titre de la présentation SSQ Assurance</a:t>
            </a:r>
          </a:p>
        </p:txBody>
      </p:sp>
      <p:sp>
        <p:nvSpPr>
          <p:cNvPr id="4" name="Espace réservé du numéro de diapositive 3">
            <a:extLst>
              <a:ext uri="{FF2B5EF4-FFF2-40B4-BE49-F238E27FC236}">
                <a16:creationId xmlns:a16="http://schemas.microsoft.com/office/drawing/2014/main" id="{F8EB4B00-97BF-4371-83D8-7751C595FC2E}"/>
              </a:ext>
            </a:extLst>
          </p:cNvPr>
          <p:cNvSpPr>
            <a:spLocks noGrp="1"/>
          </p:cNvSpPr>
          <p:nvPr>
            <p:ph type="sldNum" sz="quarter" idx="12"/>
          </p:nvPr>
        </p:nvSpPr>
        <p:spPr/>
        <p:txBody>
          <a:bodyPr/>
          <a:lstStyle/>
          <a:p>
            <a:fld id="{2D2B9FD4-22D1-4784-BC8D-82D569BBB95D}" type="slidenum">
              <a:rPr lang="fr-CA" smtClean="0"/>
              <a:t>‹N°›</a:t>
            </a:fld>
            <a:endParaRPr lang="fr-CA"/>
          </a:p>
        </p:txBody>
      </p:sp>
    </p:spTree>
    <p:extLst>
      <p:ext uri="{BB962C8B-B14F-4D97-AF65-F5344CB8AC3E}">
        <p14:creationId xmlns:p14="http://schemas.microsoft.com/office/powerpoint/2010/main" val="407069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 TITRE - Motif fond VERT">
    <p:bg>
      <p:bgPr>
        <a:solidFill>
          <a:schemeClr val="tx2"/>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CE321E9E-F1C9-4305-A29C-5834C22FDA40}"/>
              </a:ext>
            </a:extLst>
          </p:cNvPr>
          <p:cNvGrpSpPr/>
          <p:nvPr userDrawn="1"/>
        </p:nvGrpSpPr>
        <p:grpSpPr>
          <a:xfrm>
            <a:off x="0" y="5341742"/>
            <a:ext cx="12192001" cy="1541979"/>
            <a:chOff x="0" y="5341742"/>
            <a:chExt cx="12192001" cy="1541979"/>
          </a:xfrm>
        </p:grpSpPr>
        <p:sp>
          <p:nvSpPr>
            <p:cNvPr id="203" name="Freeform 7">
              <a:extLst>
                <a:ext uri="{FF2B5EF4-FFF2-40B4-BE49-F238E27FC236}">
                  <a16:creationId xmlns:a16="http://schemas.microsoft.com/office/drawing/2014/main" id="{0922CEC7-DDB2-47CE-AC87-224FB62A1B12}"/>
                </a:ext>
              </a:extLst>
            </p:cNvPr>
            <p:cNvSpPr>
              <a:spLocks/>
            </p:cNvSpPr>
            <p:nvPr userDrawn="1"/>
          </p:nvSpPr>
          <p:spPr bwMode="auto">
            <a:xfrm>
              <a:off x="11791950" y="6111145"/>
              <a:ext cx="400050" cy="577449"/>
            </a:xfrm>
            <a:custGeom>
              <a:avLst/>
              <a:gdLst>
                <a:gd name="T0" fmla="*/ 75 w 84"/>
                <a:gd name="T1" fmla="*/ 12 h 122"/>
                <a:gd name="T2" fmla="*/ 11 w 84"/>
                <a:gd name="T3" fmla="*/ 32 h 122"/>
                <a:gd name="T4" fmla="*/ 32 w 84"/>
                <a:gd name="T5" fmla="*/ 95 h 122"/>
                <a:gd name="T6" fmla="*/ 84 w 84"/>
                <a:gd name="T7" fmla="*/ 122 h 122"/>
                <a:gd name="T8" fmla="*/ 84 w 84"/>
                <a:gd name="T9" fmla="*/ 17 h 122"/>
                <a:gd name="T10" fmla="*/ 75 w 84"/>
                <a:gd name="T11" fmla="*/ 12 h 122"/>
              </a:gdLst>
              <a:ahLst/>
              <a:cxnLst>
                <a:cxn ang="0">
                  <a:pos x="T0" y="T1"/>
                </a:cxn>
                <a:cxn ang="0">
                  <a:pos x="T2" y="T3"/>
                </a:cxn>
                <a:cxn ang="0">
                  <a:pos x="T4" y="T5"/>
                </a:cxn>
                <a:cxn ang="0">
                  <a:pos x="T6" y="T7"/>
                </a:cxn>
                <a:cxn ang="0">
                  <a:pos x="T8" y="T9"/>
                </a:cxn>
                <a:cxn ang="0">
                  <a:pos x="T10" y="T11"/>
                </a:cxn>
              </a:cxnLst>
              <a:rect l="0" t="0" r="r" b="b"/>
              <a:pathLst>
                <a:path w="84" h="122">
                  <a:moveTo>
                    <a:pt x="75" y="12"/>
                  </a:moveTo>
                  <a:cubicBezTo>
                    <a:pt x="52" y="0"/>
                    <a:pt x="23" y="9"/>
                    <a:pt x="11" y="32"/>
                  </a:cubicBezTo>
                  <a:cubicBezTo>
                    <a:pt x="0" y="55"/>
                    <a:pt x="9" y="84"/>
                    <a:pt x="32" y="95"/>
                  </a:cubicBezTo>
                  <a:cubicBezTo>
                    <a:pt x="84" y="122"/>
                    <a:pt x="84" y="122"/>
                    <a:pt x="84" y="122"/>
                  </a:cubicBezTo>
                  <a:cubicBezTo>
                    <a:pt x="84" y="17"/>
                    <a:pt x="84" y="17"/>
                    <a:pt x="84" y="17"/>
                  </a:cubicBezTo>
                  <a:lnTo>
                    <a:pt x="75" y="12"/>
                  </a:ln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4" name="Freeform 8">
              <a:extLst>
                <a:ext uri="{FF2B5EF4-FFF2-40B4-BE49-F238E27FC236}">
                  <a16:creationId xmlns:a16="http://schemas.microsoft.com/office/drawing/2014/main" id="{13AB56D9-F46E-43F4-A3E6-D6437D555908}"/>
                </a:ext>
              </a:extLst>
            </p:cNvPr>
            <p:cNvSpPr>
              <a:spLocks/>
            </p:cNvSpPr>
            <p:nvPr userDrawn="1"/>
          </p:nvSpPr>
          <p:spPr bwMode="auto">
            <a:xfrm>
              <a:off x="11691938" y="5551147"/>
              <a:ext cx="500063" cy="631386"/>
            </a:xfrm>
            <a:custGeom>
              <a:avLst/>
              <a:gdLst>
                <a:gd name="T0" fmla="*/ 12 w 105"/>
                <a:gd name="T1" fmla="*/ 33 h 133"/>
                <a:gd name="T2" fmla="*/ 32 w 105"/>
                <a:gd name="T3" fmla="*/ 96 h 133"/>
                <a:gd name="T4" fmla="*/ 105 w 105"/>
                <a:gd name="T5" fmla="*/ 133 h 133"/>
                <a:gd name="T6" fmla="*/ 105 w 105"/>
                <a:gd name="T7" fmla="*/ 28 h 133"/>
                <a:gd name="T8" fmla="*/ 75 w 105"/>
                <a:gd name="T9" fmla="*/ 12 h 133"/>
                <a:gd name="T10" fmla="*/ 12 w 105"/>
                <a:gd name="T11" fmla="*/ 33 h 133"/>
              </a:gdLst>
              <a:ahLst/>
              <a:cxnLst>
                <a:cxn ang="0">
                  <a:pos x="T0" y="T1"/>
                </a:cxn>
                <a:cxn ang="0">
                  <a:pos x="T2" y="T3"/>
                </a:cxn>
                <a:cxn ang="0">
                  <a:pos x="T4" y="T5"/>
                </a:cxn>
                <a:cxn ang="0">
                  <a:pos x="T6" y="T7"/>
                </a:cxn>
                <a:cxn ang="0">
                  <a:pos x="T8" y="T9"/>
                </a:cxn>
                <a:cxn ang="0">
                  <a:pos x="T10" y="T11"/>
                </a:cxn>
              </a:cxnLst>
              <a:rect l="0" t="0" r="r" b="b"/>
              <a:pathLst>
                <a:path w="105" h="133">
                  <a:moveTo>
                    <a:pt x="12" y="33"/>
                  </a:moveTo>
                  <a:cubicBezTo>
                    <a:pt x="0" y="56"/>
                    <a:pt x="9" y="84"/>
                    <a:pt x="32" y="96"/>
                  </a:cubicBezTo>
                  <a:cubicBezTo>
                    <a:pt x="105" y="133"/>
                    <a:pt x="105" y="133"/>
                    <a:pt x="105" y="133"/>
                  </a:cubicBezTo>
                  <a:cubicBezTo>
                    <a:pt x="105" y="28"/>
                    <a:pt x="105" y="28"/>
                    <a:pt x="105" y="28"/>
                  </a:cubicBezTo>
                  <a:cubicBezTo>
                    <a:pt x="75" y="12"/>
                    <a:pt x="75" y="12"/>
                    <a:pt x="75" y="12"/>
                  </a:cubicBezTo>
                  <a:cubicBezTo>
                    <a:pt x="52" y="0"/>
                    <a:pt x="24" y="10"/>
                    <a:pt x="12" y="33"/>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5" name="Freeform 9">
              <a:extLst>
                <a:ext uri="{FF2B5EF4-FFF2-40B4-BE49-F238E27FC236}">
                  <a16:creationId xmlns:a16="http://schemas.microsoft.com/office/drawing/2014/main" id="{775686EA-B6A6-4ED2-B7AB-5E87FCCC39EC}"/>
                </a:ext>
              </a:extLst>
            </p:cNvPr>
            <p:cNvSpPr>
              <a:spLocks/>
            </p:cNvSpPr>
            <p:nvPr userDrawn="1"/>
          </p:nvSpPr>
          <p:spPr bwMode="auto">
            <a:xfrm>
              <a:off x="10496550" y="6466498"/>
              <a:ext cx="495300" cy="393427"/>
            </a:xfrm>
            <a:custGeom>
              <a:avLst/>
              <a:gdLst>
                <a:gd name="T0" fmla="*/ 72 w 104"/>
                <a:gd name="T1" fmla="*/ 11 h 83"/>
                <a:gd name="T2" fmla="*/ 9 w 104"/>
                <a:gd name="T3" fmla="*/ 32 h 83"/>
                <a:gd name="T4" fmla="*/ 15 w 104"/>
                <a:gd name="T5" fmla="*/ 83 h 83"/>
                <a:gd name="T6" fmla="*/ 87 w 104"/>
                <a:gd name="T7" fmla="*/ 83 h 83"/>
                <a:gd name="T8" fmla="*/ 93 w 104"/>
                <a:gd name="T9" fmla="*/ 74 h 83"/>
                <a:gd name="T10" fmla="*/ 72 w 104"/>
                <a:gd name="T11" fmla="*/ 11 h 83"/>
              </a:gdLst>
              <a:ahLst/>
              <a:cxnLst>
                <a:cxn ang="0">
                  <a:pos x="T0" y="T1"/>
                </a:cxn>
                <a:cxn ang="0">
                  <a:pos x="T2" y="T3"/>
                </a:cxn>
                <a:cxn ang="0">
                  <a:pos x="T4" y="T5"/>
                </a:cxn>
                <a:cxn ang="0">
                  <a:pos x="T6" y="T7"/>
                </a:cxn>
                <a:cxn ang="0">
                  <a:pos x="T8" y="T9"/>
                </a:cxn>
                <a:cxn ang="0">
                  <a:pos x="T10" y="T11"/>
                </a:cxn>
              </a:cxnLst>
              <a:rect l="0" t="0" r="r" b="b"/>
              <a:pathLst>
                <a:path w="104" h="83">
                  <a:moveTo>
                    <a:pt x="72" y="11"/>
                  </a:moveTo>
                  <a:cubicBezTo>
                    <a:pt x="49" y="0"/>
                    <a:pt x="21" y="9"/>
                    <a:pt x="9" y="32"/>
                  </a:cubicBezTo>
                  <a:cubicBezTo>
                    <a:pt x="0" y="49"/>
                    <a:pt x="3" y="69"/>
                    <a:pt x="15" y="83"/>
                  </a:cubicBezTo>
                  <a:cubicBezTo>
                    <a:pt x="87" y="83"/>
                    <a:pt x="87" y="83"/>
                    <a:pt x="87" y="83"/>
                  </a:cubicBezTo>
                  <a:cubicBezTo>
                    <a:pt x="89" y="80"/>
                    <a:pt x="91" y="78"/>
                    <a:pt x="93" y="74"/>
                  </a:cubicBezTo>
                  <a:cubicBezTo>
                    <a:pt x="104" y="51"/>
                    <a:pt x="95" y="23"/>
                    <a:pt x="72" y="11"/>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6" name="Freeform 10">
              <a:extLst>
                <a:ext uri="{FF2B5EF4-FFF2-40B4-BE49-F238E27FC236}">
                  <a16:creationId xmlns:a16="http://schemas.microsoft.com/office/drawing/2014/main" id="{B8CAD573-D994-468C-A915-D2166158A4B5}"/>
                </a:ext>
              </a:extLst>
            </p:cNvPr>
            <p:cNvSpPr>
              <a:spLocks/>
            </p:cNvSpPr>
            <p:nvPr userDrawn="1"/>
          </p:nvSpPr>
          <p:spPr bwMode="auto">
            <a:xfrm>
              <a:off x="9134475" y="6285649"/>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7" name="Freeform 11">
              <a:extLst>
                <a:ext uri="{FF2B5EF4-FFF2-40B4-BE49-F238E27FC236}">
                  <a16:creationId xmlns:a16="http://schemas.microsoft.com/office/drawing/2014/main" id="{40D335C2-4189-4308-9EA8-131F8E6AF4A4}"/>
                </a:ext>
              </a:extLst>
            </p:cNvPr>
            <p:cNvSpPr>
              <a:spLocks/>
            </p:cNvSpPr>
            <p:nvPr userDrawn="1"/>
          </p:nvSpPr>
          <p:spPr bwMode="auto">
            <a:xfrm>
              <a:off x="11158538" y="6299926"/>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7"/>
                    <a:pt x="95" y="74"/>
                  </a:cubicBezTo>
                  <a:cubicBezTo>
                    <a:pt x="107" y="51"/>
                    <a:pt x="98" y="23"/>
                    <a:pt x="75"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8" name="Freeform 13">
              <a:extLst>
                <a:ext uri="{FF2B5EF4-FFF2-40B4-BE49-F238E27FC236}">
                  <a16:creationId xmlns:a16="http://schemas.microsoft.com/office/drawing/2014/main" id="{9E9E9431-2DE5-4719-8D0C-5C6BACD598DA}"/>
                </a:ext>
              </a:extLst>
            </p:cNvPr>
            <p:cNvSpPr>
              <a:spLocks/>
            </p:cNvSpPr>
            <p:nvPr userDrawn="1"/>
          </p:nvSpPr>
          <p:spPr bwMode="auto">
            <a:xfrm>
              <a:off x="10653713" y="5532110"/>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7" y="23"/>
                    <a:pt x="74" y="12"/>
                  </a:cubicBezTo>
                  <a:cubicBezTo>
                    <a:pt x="51" y="0"/>
                    <a:pt x="23" y="9"/>
                    <a:pt x="11"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09" name="Freeform 14">
              <a:extLst>
                <a:ext uri="{FF2B5EF4-FFF2-40B4-BE49-F238E27FC236}">
                  <a16:creationId xmlns:a16="http://schemas.microsoft.com/office/drawing/2014/main" id="{BBEE725D-64BE-4268-A024-CDAE0B970500}"/>
                </a:ext>
              </a:extLst>
            </p:cNvPr>
            <p:cNvSpPr>
              <a:spLocks/>
            </p:cNvSpPr>
            <p:nvPr userDrawn="1"/>
          </p:nvSpPr>
          <p:spPr bwMode="auto">
            <a:xfrm>
              <a:off x="11234738" y="5370297"/>
              <a:ext cx="509588" cy="455296"/>
            </a:xfrm>
            <a:custGeom>
              <a:avLst/>
              <a:gdLst>
                <a:gd name="T0" fmla="*/ 11 w 107"/>
                <a:gd name="T1" fmla="*/ 21 h 96"/>
                <a:gd name="T2" fmla="*/ 32 w 107"/>
                <a:gd name="T3" fmla="*/ 84 h 96"/>
                <a:gd name="T4" fmla="*/ 95 w 107"/>
                <a:gd name="T5" fmla="*/ 64 h 96"/>
                <a:gd name="T6" fmla="*/ 74 w 107"/>
                <a:gd name="T7" fmla="*/ 1 h 96"/>
                <a:gd name="T8" fmla="*/ 73 w 107"/>
                <a:gd name="T9" fmla="*/ 0 h 96"/>
                <a:gd name="T10" fmla="*/ 33 w 107"/>
                <a:gd name="T11" fmla="*/ 0 h 96"/>
                <a:gd name="T12" fmla="*/ 11 w 107"/>
                <a:gd name="T13" fmla="*/ 21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11" y="21"/>
                  </a:moveTo>
                  <a:cubicBezTo>
                    <a:pt x="0" y="44"/>
                    <a:pt x="9" y="73"/>
                    <a:pt x="32" y="84"/>
                  </a:cubicBezTo>
                  <a:cubicBezTo>
                    <a:pt x="55" y="96"/>
                    <a:pt x="83" y="87"/>
                    <a:pt x="95" y="64"/>
                  </a:cubicBezTo>
                  <a:cubicBezTo>
                    <a:pt x="107" y="41"/>
                    <a:pt x="98" y="13"/>
                    <a:pt x="74" y="1"/>
                  </a:cubicBezTo>
                  <a:cubicBezTo>
                    <a:pt x="74" y="1"/>
                    <a:pt x="73" y="0"/>
                    <a:pt x="73" y="0"/>
                  </a:cubicBezTo>
                  <a:cubicBezTo>
                    <a:pt x="33" y="0"/>
                    <a:pt x="33" y="0"/>
                    <a:pt x="33" y="0"/>
                  </a:cubicBezTo>
                  <a:cubicBezTo>
                    <a:pt x="24" y="4"/>
                    <a:pt x="16" y="11"/>
                    <a:pt x="11" y="21"/>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0" name="Freeform 15">
              <a:extLst>
                <a:ext uri="{FF2B5EF4-FFF2-40B4-BE49-F238E27FC236}">
                  <a16:creationId xmlns:a16="http://schemas.microsoft.com/office/drawing/2014/main" id="{3B4AF88D-E35D-4D9D-8B63-1D92A6BAFBE5}"/>
                </a:ext>
              </a:extLst>
            </p:cNvPr>
            <p:cNvSpPr>
              <a:spLocks/>
            </p:cNvSpPr>
            <p:nvPr userDrawn="1"/>
          </p:nvSpPr>
          <p:spPr bwMode="auto">
            <a:xfrm>
              <a:off x="11391900" y="5341742"/>
              <a:ext cx="190500" cy="28555"/>
            </a:xfrm>
            <a:custGeom>
              <a:avLst/>
              <a:gdLst>
                <a:gd name="T0" fmla="*/ 0 w 40"/>
                <a:gd name="T1" fmla="*/ 6 h 6"/>
                <a:gd name="T2" fmla="*/ 40 w 40"/>
                <a:gd name="T3" fmla="*/ 6 h 6"/>
                <a:gd name="T4" fmla="*/ 0 w 40"/>
                <a:gd name="T5" fmla="*/ 6 h 6"/>
              </a:gdLst>
              <a:ahLst/>
              <a:cxnLst>
                <a:cxn ang="0">
                  <a:pos x="T0" y="T1"/>
                </a:cxn>
                <a:cxn ang="0">
                  <a:pos x="T2" y="T3"/>
                </a:cxn>
                <a:cxn ang="0">
                  <a:pos x="T4" y="T5"/>
                </a:cxn>
              </a:cxnLst>
              <a:rect l="0" t="0" r="r" b="b"/>
              <a:pathLst>
                <a:path w="40" h="6">
                  <a:moveTo>
                    <a:pt x="0" y="6"/>
                  </a:moveTo>
                  <a:cubicBezTo>
                    <a:pt x="40" y="6"/>
                    <a:pt x="40" y="6"/>
                    <a:pt x="40" y="6"/>
                  </a:cubicBezTo>
                  <a:cubicBezTo>
                    <a:pt x="27" y="0"/>
                    <a:pt x="13" y="0"/>
                    <a:pt x="0" y="6"/>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1" name="Freeform 17">
              <a:extLst>
                <a:ext uri="{FF2B5EF4-FFF2-40B4-BE49-F238E27FC236}">
                  <a16:creationId xmlns:a16="http://schemas.microsoft.com/office/drawing/2014/main" id="{DDEA7ED7-FE42-42B8-A0BB-5F916D2D35E4}"/>
                </a:ext>
              </a:extLst>
            </p:cNvPr>
            <p:cNvSpPr>
              <a:spLocks/>
            </p:cNvSpPr>
            <p:nvPr userDrawn="1"/>
          </p:nvSpPr>
          <p:spPr bwMode="auto">
            <a:xfrm>
              <a:off x="9767888" y="5584461"/>
              <a:ext cx="1485900" cy="1010536"/>
            </a:xfrm>
            <a:custGeom>
              <a:avLst/>
              <a:gdLst>
                <a:gd name="T0" fmla="*/ 279 w 312"/>
                <a:gd name="T1" fmla="*/ 117 h 213"/>
                <a:gd name="T2" fmla="*/ 75 w 312"/>
                <a:gd name="T3" fmla="*/ 13 h 213"/>
                <a:gd name="T4" fmla="*/ 9 w 312"/>
                <a:gd name="T5" fmla="*/ 36 h 213"/>
                <a:gd name="T6" fmla="*/ 31 w 312"/>
                <a:gd name="T7" fmla="*/ 96 h 213"/>
                <a:gd name="T8" fmla="*/ 237 w 312"/>
                <a:gd name="T9" fmla="*/ 201 h 213"/>
                <a:gd name="T10" fmla="*/ 301 w 312"/>
                <a:gd name="T11" fmla="*/ 180 h 213"/>
                <a:gd name="T12" fmla="*/ 279 w 312"/>
                <a:gd name="T13" fmla="*/ 117 h 213"/>
              </a:gdLst>
              <a:ahLst/>
              <a:cxnLst>
                <a:cxn ang="0">
                  <a:pos x="T0" y="T1"/>
                </a:cxn>
                <a:cxn ang="0">
                  <a:pos x="T2" y="T3"/>
                </a:cxn>
                <a:cxn ang="0">
                  <a:pos x="T4" y="T5"/>
                </a:cxn>
                <a:cxn ang="0">
                  <a:pos x="T6" y="T7"/>
                </a:cxn>
                <a:cxn ang="0">
                  <a:pos x="T8" y="T9"/>
                </a:cxn>
                <a:cxn ang="0">
                  <a:pos x="T10" y="T11"/>
                </a:cxn>
                <a:cxn ang="0">
                  <a:pos x="T12" y="T13"/>
                </a:cxn>
              </a:cxnLst>
              <a:rect l="0" t="0" r="r" b="b"/>
              <a:pathLst>
                <a:path w="312" h="213">
                  <a:moveTo>
                    <a:pt x="279" y="117"/>
                  </a:moveTo>
                  <a:cubicBezTo>
                    <a:pt x="75" y="13"/>
                    <a:pt x="75" y="13"/>
                    <a:pt x="75" y="13"/>
                  </a:cubicBezTo>
                  <a:cubicBezTo>
                    <a:pt x="50" y="0"/>
                    <a:pt x="20" y="11"/>
                    <a:pt x="9" y="36"/>
                  </a:cubicBezTo>
                  <a:cubicBezTo>
                    <a:pt x="0" y="59"/>
                    <a:pt x="9" y="85"/>
                    <a:pt x="31" y="96"/>
                  </a:cubicBezTo>
                  <a:cubicBezTo>
                    <a:pt x="237" y="201"/>
                    <a:pt x="237" y="201"/>
                    <a:pt x="237" y="201"/>
                  </a:cubicBezTo>
                  <a:cubicBezTo>
                    <a:pt x="261" y="213"/>
                    <a:pt x="290" y="204"/>
                    <a:pt x="301" y="180"/>
                  </a:cubicBezTo>
                  <a:cubicBezTo>
                    <a:pt x="312" y="157"/>
                    <a:pt x="302" y="129"/>
                    <a:pt x="279" y="11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2" name="Freeform 19">
              <a:extLst>
                <a:ext uri="{FF2B5EF4-FFF2-40B4-BE49-F238E27FC236}">
                  <a16:creationId xmlns:a16="http://schemas.microsoft.com/office/drawing/2014/main" id="{7C3410EF-83AB-4600-810E-012EEEED218F}"/>
                </a:ext>
              </a:extLst>
            </p:cNvPr>
            <p:cNvSpPr>
              <a:spLocks/>
            </p:cNvSpPr>
            <p:nvPr userDrawn="1"/>
          </p:nvSpPr>
          <p:spPr bwMode="auto">
            <a:xfrm>
              <a:off x="328613" y="6380833"/>
              <a:ext cx="1000125" cy="479092"/>
            </a:xfrm>
            <a:custGeom>
              <a:avLst/>
              <a:gdLst>
                <a:gd name="T0" fmla="*/ 186 w 210"/>
                <a:gd name="T1" fmla="*/ 68 h 101"/>
                <a:gd name="T2" fmla="*/ 75 w 210"/>
                <a:gd name="T3" fmla="*/ 12 h 101"/>
                <a:gd name="T4" fmla="*/ 12 w 210"/>
                <a:gd name="T5" fmla="*/ 32 h 101"/>
                <a:gd name="T6" fmla="*/ 33 w 210"/>
                <a:gd name="T7" fmla="*/ 95 h 101"/>
                <a:gd name="T8" fmla="*/ 43 w 210"/>
                <a:gd name="T9" fmla="*/ 101 h 101"/>
                <a:gd name="T10" fmla="*/ 210 w 210"/>
                <a:gd name="T11" fmla="*/ 101 h 101"/>
                <a:gd name="T12" fmla="*/ 186 w 210"/>
                <a:gd name="T13" fmla="*/ 68 h 101"/>
              </a:gdLst>
              <a:ahLst/>
              <a:cxnLst>
                <a:cxn ang="0">
                  <a:pos x="T0" y="T1"/>
                </a:cxn>
                <a:cxn ang="0">
                  <a:pos x="T2" y="T3"/>
                </a:cxn>
                <a:cxn ang="0">
                  <a:pos x="T4" y="T5"/>
                </a:cxn>
                <a:cxn ang="0">
                  <a:pos x="T6" y="T7"/>
                </a:cxn>
                <a:cxn ang="0">
                  <a:pos x="T8" y="T9"/>
                </a:cxn>
                <a:cxn ang="0">
                  <a:pos x="T10" y="T11"/>
                </a:cxn>
                <a:cxn ang="0">
                  <a:pos x="T12" y="T13"/>
                </a:cxn>
              </a:cxnLst>
              <a:rect l="0" t="0" r="r" b="b"/>
              <a:pathLst>
                <a:path w="210" h="101">
                  <a:moveTo>
                    <a:pt x="186" y="68"/>
                  </a:moveTo>
                  <a:cubicBezTo>
                    <a:pt x="75" y="12"/>
                    <a:pt x="75" y="12"/>
                    <a:pt x="75" y="12"/>
                  </a:cubicBezTo>
                  <a:cubicBezTo>
                    <a:pt x="52" y="0"/>
                    <a:pt x="24" y="9"/>
                    <a:pt x="12" y="32"/>
                  </a:cubicBezTo>
                  <a:cubicBezTo>
                    <a:pt x="0" y="55"/>
                    <a:pt x="10" y="84"/>
                    <a:pt x="33" y="95"/>
                  </a:cubicBezTo>
                  <a:cubicBezTo>
                    <a:pt x="43" y="101"/>
                    <a:pt x="43" y="101"/>
                    <a:pt x="43" y="101"/>
                  </a:cubicBezTo>
                  <a:cubicBezTo>
                    <a:pt x="210" y="101"/>
                    <a:pt x="210" y="101"/>
                    <a:pt x="210" y="101"/>
                  </a:cubicBezTo>
                  <a:cubicBezTo>
                    <a:pt x="208" y="87"/>
                    <a:pt x="199" y="75"/>
                    <a:pt x="186" y="68"/>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3" name="Freeform 20">
              <a:extLst>
                <a:ext uri="{FF2B5EF4-FFF2-40B4-BE49-F238E27FC236}">
                  <a16:creationId xmlns:a16="http://schemas.microsoft.com/office/drawing/2014/main" id="{2BA4B3FB-22D2-4F6D-ACDB-2C7490E05D37}"/>
                </a:ext>
              </a:extLst>
            </p:cNvPr>
            <p:cNvSpPr>
              <a:spLocks/>
            </p:cNvSpPr>
            <p:nvPr userDrawn="1"/>
          </p:nvSpPr>
          <p:spPr bwMode="auto">
            <a:xfrm>
              <a:off x="0" y="6087349"/>
              <a:ext cx="414338" cy="582208"/>
            </a:xfrm>
            <a:custGeom>
              <a:avLst/>
              <a:gdLst>
                <a:gd name="T0" fmla="*/ 75 w 87"/>
                <a:gd name="T1" fmla="*/ 91 h 123"/>
                <a:gd name="T2" fmla="*/ 55 w 87"/>
                <a:gd name="T3" fmla="*/ 28 h 123"/>
                <a:gd name="T4" fmla="*/ 0 w 87"/>
                <a:gd name="T5" fmla="*/ 0 h 123"/>
                <a:gd name="T6" fmla="*/ 0 w 87"/>
                <a:gd name="T7" fmla="*/ 105 h 123"/>
                <a:gd name="T8" fmla="*/ 12 w 87"/>
                <a:gd name="T9" fmla="*/ 112 h 123"/>
                <a:gd name="T10" fmla="*/ 75 w 87"/>
                <a:gd name="T11" fmla="*/ 91 h 123"/>
              </a:gdLst>
              <a:ahLst/>
              <a:cxnLst>
                <a:cxn ang="0">
                  <a:pos x="T0" y="T1"/>
                </a:cxn>
                <a:cxn ang="0">
                  <a:pos x="T2" y="T3"/>
                </a:cxn>
                <a:cxn ang="0">
                  <a:pos x="T4" y="T5"/>
                </a:cxn>
                <a:cxn ang="0">
                  <a:pos x="T6" y="T7"/>
                </a:cxn>
                <a:cxn ang="0">
                  <a:pos x="T8" y="T9"/>
                </a:cxn>
                <a:cxn ang="0">
                  <a:pos x="T10" y="T11"/>
                </a:cxn>
              </a:cxnLst>
              <a:rect l="0" t="0" r="r" b="b"/>
              <a:pathLst>
                <a:path w="87" h="123">
                  <a:moveTo>
                    <a:pt x="75" y="91"/>
                  </a:moveTo>
                  <a:cubicBezTo>
                    <a:pt x="87" y="68"/>
                    <a:pt x="78" y="40"/>
                    <a:pt x="55" y="28"/>
                  </a:cubicBezTo>
                  <a:cubicBezTo>
                    <a:pt x="0" y="0"/>
                    <a:pt x="0" y="0"/>
                    <a:pt x="0" y="0"/>
                  </a:cubicBezTo>
                  <a:cubicBezTo>
                    <a:pt x="0" y="105"/>
                    <a:pt x="0" y="105"/>
                    <a:pt x="0" y="105"/>
                  </a:cubicBezTo>
                  <a:cubicBezTo>
                    <a:pt x="12" y="112"/>
                    <a:pt x="12" y="112"/>
                    <a:pt x="12" y="112"/>
                  </a:cubicBezTo>
                  <a:cubicBezTo>
                    <a:pt x="35" y="123"/>
                    <a:pt x="63" y="114"/>
                    <a:pt x="75" y="9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4" name="Freeform 21">
              <a:extLst>
                <a:ext uri="{FF2B5EF4-FFF2-40B4-BE49-F238E27FC236}">
                  <a16:creationId xmlns:a16="http://schemas.microsoft.com/office/drawing/2014/main" id="{69C85626-B4A0-431C-8DB8-BF8227983FC8}"/>
                </a:ext>
              </a:extLst>
            </p:cNvPr>
            <p:cNvSpPr>
              <a:spLocks/>
            </p:cNvSpPr>
            <p:nvPr userDrawn="1"/>
          </p:nvSpPr>
          <p:spPr bwMode="auto">
            <a:xfrm>
              <a:off x="900113" y="5655849"/>
              <a:ext cx="1200150" cy="858241"/>
            </a:xfrm>
            <a:custGeom>
              <a:avLst/>
              <a:gdLst>
                <a:gd name="T0" fmla="*/ 220 w 252"/>
                <a:gd name="T1" fmla="*/ 86 h 181"/>
                <a:gd name="T2" fmla="*/ 74 w 252"/>
                <a:gd name="T3" fmla="*/ 11 h 181"/>
                <a:gd name="T4" fmla="*/ 11 w 252"/>
                <a:gd name="T5" fmla="*/ 32 h 181"/>
                <a:gd name="T6" fmla="*/ 32 w 252"/>
                <a:gd name="T7" fmla="*/ 95 h 181"/>
                <a:gd name="T8" fmla="*/ 177 w 252"/>
                <a:gd name="T9" fmla="*/ 169 h 181"/>
                <a:gd name="T10" fmla="*/ 240 w 252"/>
                <a:gd name="T11" fmla="*/ 149 h 181"/>
                <a:gd name="T12" fmla="*/ 220 w 252"/>
                <a:gd name="T13" fmla="*/ 86 h 181"/>
              </a:gdLst>
              <a:ahLst/>
              <a:cxnLst>
                <a:cxn ang="0">
                  <a:pos x="T0" y="T1"/>
                </a:cxn>
                <a:cxn ang="0">
                  <a:pos x="T2" y="T3"/>
                </a:cxn>
                <a:cxn ang="0">
                  <a:pos x="T4" y="T5"/>
                </a:cxn>
                <a:cxn ang="0">
                  <a:pos x="T6" y="T7"/>
                </a:cxn>
                <a:cxn ang="0">
                  <a:pos x="T8" y="T9"/>
                </a:cxn>
                <a:cxn ang="0">
                  <a:pos x="T10" y="T11"/>
                </a:cxn>
                <a:cxn ang="0">
                  <a:pos x="T12" y="T13"/>
                </a:cxn>
              </a:cxnLst>
              <a:rect l="0" t="0" r="r" b="b"/>
              <a:pathLst>
                <a:path w="252" h="181">
                  <a:moveTo>
                    <a:pt x="220" y="86"/>
                  </a:moveTo>
                  <a:cubicBezTo>
                    <a:pt x="74" y="11"/>
                    <a:pt x="74" y="11"/>
                    <a:pt x="74" y="11"/>
                  </a:cubicBezTo>
                  <a:cubicBezTo>
                    <a:pt x="51" y="0"/>
                    <a:pt x="23" y="9"/>
                    <a:pt x="11" y="32"/>
                  </a:cubicBezTo>
                  <a:cubicBezTo>
                    <a:pt x="0" y="55"/>
                    <a:pt x="9" y="83"/>
                    <a:pt x="32" y="95"/>
                  </a:cubicBezTo>
                  <a:cubicBezTo>
                    <a:pt x="177" y="169"/>
                    <a:pt x="177" y="169"/>
                    <a:pt x="177" y="169"/>
                  </a:cubicBezTo>
                  <a:cubicBezTo>
                    <a:pt x="200" y="181"/>
                    <a:pt x="228" y="172"/>
                    <a:pt x="240" y="149"/>
                  </a:cubicBezTo>
                  <a:cubicBezTo>
                    <a:pt x="252" y="126"/>
                    <a:pt x="243" y="97"/>
                    <a:pt x="220" y="86"/>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5" name="Freeform 22">
              <a:extLst>
                <a:ext uri="{FF2B5EF4-FFF2-40B4-BE49-F238E27FC236}">
                  <a16:creationId xmlns:a16="http://schemas.microsoft.com/office/drawing/2014/main" id="{9A02F626-9E08-49F6-9980-E67EEF15FCB1}"/>
                </a:ext>
              </a:extLst>
            </p:cNvPr>
            <p:cNvSpPr>
              <a:spLocks/>
            </p:cNvSpPr>
            <p:nvPr userDrawn="1"/>
          </p:nvSpPr>
          <p:spPr bwMode="auto">
            <a:xfrm>
              <a:off x="1200150" y="6314204"/>
              <a:ext cx="509588" cy="507647"/>
            </a:xfrm>
            <a:custGeom>
              <a:avLst/>
              <a:gdLst>
                <a:gd name="T0" fmla="*/ 75 w 107"/>
                <a:gd name="T1" fmla="*/ 12 h 107"/>
                <a:gd name="T2" fmla="*/ 12 w 107"/>
                <a:gd name="T3" fmla="*/ 33 h 107"/>
                <a:gd name="T4" fmla="*/ 32 w 107"/>
                <a:gd name="T5" fmla="*/ 96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6" y="107"/>
                    <a:pt x="84" y="98"/>
                    <a:pt x="96" y="75"/>
                  </a:cubicBezTo>
                  <a:cubicBezTo>
                    <a:pt x="107" y="52"/>
                    <a:pt x="98" y="24"/>
                    <a:pt x="75"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6" name="Freeform 23">
              <a:extLst>
                <a:ext uri="{FF2B5EF4-FFF2-40B4-BE49-F238E27FC236}">
                  <a16:creationId xmlns:a16="http://schemas.microsoft.com/office/drawing/2014/main" id="{401B4198-D4B8-46D0-9CB8-ED80038FD75F}"/>
                </a:ext>
              </a:extLst>
            </p:cNvPr>
            <p:cNvSpPr>
              <a:spLocks/>
            </p:cNvSpPr>
            <p:nvPr userDrawn="1"/>
          </p:nvSpPr>
          <p:spPr bwMode="auto">
            <a:xfrm>
              <a:off x="1643063" y="6528368"/>
              <a:ext cx="657225" cy="331557"/>
            </a:xfrm>
            <a:custGeom>
              <a:avLst/>
              <a:gdLst>
                <a:gd name="T0" fmla="*/ 112 w 138"/>
                <a:gd name="T1" fmla="*/ 34 h 70"/>
                <a:gd name="T2" fmla="*/ 69 w 138"/>
                <a:gd name="T3" fmla="*/ 12 h 70"/>
                <a:gd name="T4" fmla="*/ 6 w 138"/>
                <a:gd name="T5" fmla="*/ 32 h 70"/>
                <a:gd name="T6" fmla="*/ 4 w 138"/>
                <a:gd name="T7" fmla="*/ 70 h 70"/>
                <a:gd name="T8" fmla="*/ 138 w 138"/>
                <a:gd name="T9" fmla="*/ 70 h 70"/>
                <a:gd name="T10" fmla="*/ 112 w 138"/>
                <a:gd name="T11" fmla="*/ 34 h 70"/>
              </a:gdLst>
              <a:ahLst/>
              <a:cxnLst>
                <a:cxn ang="0">
                  <a:pos x="T0" y="T1"/>
                </a:cxn>
                <a:cxn ang="0">
                  <a:pos x="T2" y="T3"/>
                </a:cxn>
                <a:cxn ang="0">
                  <a:pos x="T4" y="T5"/>
                </a:cxn>
                <a:cxn ang="0">
                  <a:pos x="T6" y="T7"/>
                </a:cxn>
                <a:cxn ang="0">
                  <a:pos x="T8" y="T9"/>
                </a:cxn>
                <a:cxn ang="0">
                  <a:pos x="T10" y="T11"/>
                </a:cxn>
              </a:cxnLst>
              <a:rect l="0" t="0" r="r" b="b"/>
              <a:pathLst>
                <a:path w="138" h="70">
                  <a:moveTo>
                    <a:pt x="112" y="34"/>
                  </a:moveTo>
                  <a:cubicBezTo>
                    <a:pt x="69" y="12"/>
                    <a:pt x="69" y="12"/>
                    <a:pt x="69" y="12"/>
                  </a:cubicBezTo>
                  <a:cubicBezTo>
                    <a:pt x="46" y="0"/>
                    <a:pt x="18" y="9"/>
                    <a:pt x="6" y="32"/>
                  </a:cubicBezTo>
                  <a:cubicBezTo>
                    <a:pt x="0" y="44"/>
                    <a:pt x="0" y="58"/>
                    <a:pt x="4" y="70"/>
                  </a:cubicBezTo>
                  <a:cubicBezTo>
                    <a:pt x="138" y="70"/>
                    <a:pt x="138" y="70"/>
                    <a:pt x="138" y="70"/>
                  </a:cubicBezTo>
                  <a:cubicBezTo>
                    <a:pt x="136" y="55"/>
                    <a:pt x="127" y="41"/>
                    <a:pt x="112" y="34"/>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7" name="Freeform 24">
              <a:extLst>
                <a:ext uri="{FF2B5EF4-FFF2-40B4-BE49-F238E27FC236}">
                  <a16:creationId xmlns:a16="http://schemas.microsoft.com/office/drawing/2014/main" id="{FC377976-AA89-410F-ACA2-29917068A3F4}"/>
                </a:ext>
              </a:extLst>
            </p:cNvPr>
            <p:cNvSpPr>
              <a:spLocks/>
            </p:cNvSpPr>
            <p:nvPr userDrawn="1"/>
          </p:nvSpPr>
          <p:spPr bwMode="auto">
            <a:xfrm>
              <a:off x="2905125" y="5655849"/>
              <a:ext cx="714375" cy="615522"/>
            </a:xfrm>
            <a:custGeom>
              <a:avLst/>
              <a:gdLst>
                <a:gd name="T0" fmla="*/ 32 w 150"/>
                <a:gd name="T1" fmla="*/ 96 h 130"/>
                <a:gd name="T2" fmla="*/ 75 w 150"/>
                <a:gd name="T3" fmla="*/ 118 h 130"/>
                <a:gd name="T4" fmla="*/ 138 w 150"/>
                <a:gd name="T5" fmla="*/ 97 h 130"/>
                <a:gd name="T6" fmla="*/ 118 w 150"/>
                <a:gd name="T7" fmla="*/ 34 h 130"/>
                <a:gd name="T8" fmla="*/ 75 w 150"/>
                <a:gd name="T9" fmla="*/ 12 h 130"/>
                <a:gd name="T10" fmla="*/ 12 w 150"/>
                <a:gd name="T11" fmla="*/ 33 h 130"/>
                <a:gd name="T12" fmla="*/ 32 w 150"/>
                <a:gd name="T13" fmla="*/ 96 h 130"/>
              </a:gdLst>
              <a:ahLst/>
              <a:cxnLst>
                <a:cxn ang="0">
                  <a:pos x="T0" y="T1"/>
                </a:cxn>
                <a:cxn ang="0">
                  <a:pos x="T2" y="T3"/>
                </a:cxn>
                <a:cxn ang="0">
                  <a:pos x="T4" y="T5"/>
                </a:cxn>
                <a:cxn ang="0">
                  <a:pos x="T6" y="T7"/>
                </a:cxn>
                <a:cxn ang="0">
                  <a:pos x="T8" y="T9"/>
                </a:cxn>
                <a:cxn ang="0">
                  <a:pos x="T10" y="T11"/>
                </a:cxn>
                <a:cxn ang="0">
                  <a:pos x="T12" y="T13"/>
                </a:cxn>
              </a:cxnLst>
              <a:rect l="0" t="0" r="r" b="b"/>
              <a:pathLst>
                <a:path w="150" h="130">
                  <a:moveTo>
                    <a:pt x="32" y="96"/>
                  </a:moveTo>
                  <a:cubicBezTo>
                    <a:pt x="75" y="118"/>
                    <a:pt x="75" y="118"/>
                    <a:pt x="75" y="118"/>
                  </a:cubicBezTo>
                  <a:cubicBezTo>
                    <a:pt x="98" y="130"/>
                    <a:pt x="126" y="120"/>
                    <a:pt x="138" y="97"/>
                  </a:cubicBezTo>
                  <a:cubicBezTo>
                    <a:pt x="150" y="74"/>
                    <a:pt x="141" y="46"/>
                    <a:pt x="118" y="34"/>
                  </a:cubicBezTo>
                  <a:cubicBezTo>
                    <a:pt x="75" y="12"/>
                    <a:pt x="75" y="12"/>
                    <a:pt x="75" y="12"/>
                  </a:cubicBezTo>
                  <a:cubicBezTo>
                    <a:pt x="52" y="0"/>
                    <a:pt x="23" y="10"/>
                    <a:pt x="12" y="33"/>
                  </a:cubicBezTo>
                  <a:cubicBezTo>
                    <a:pt x="0" y="56"/>
                    <a:pt x="9" y="84"/>
                    <a:pt x="32" y="96"/>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8" name="Freeform 25">
              <a:extLst>
                <a:ext uri="{FF2B5EF4-FFF2-40B4-BE49-F238E27FC236}">
                  <a16:creationId xmlns:a16="http://schemas.microsoft.com/office/drawing/2014/main" id="{919D87DF-BA18-430D-9C3E-98B38EB3A6C4}"/>
                </a:ext>
              </a:extLst>
            </p:cNvPr>
            <p:cNvSpPr>
              <a:spLocks/>
            </p:cNvSpPr>
            <p:nvPr userDrawn="1"/>
          </p:nvSpPr>
          <p:spPr bwMode="auto">
            <a:xfrm>
              <a:off x="6724650" y="6077831"/>
              <a:ext cx="714375" cy="610763"/>
            </a:xfrm>
            <a:custGeom>
              <a:avLst/>
              <a:gdLst>
                <a:gd name="T0" fmla="*/ 118 w 150"/>
                <a:gd name="T1" fmla="*/ 33 h 129"/>
                <a:gd name="T2" fmla="*/ 75 w 150"/>
                <a:gd name="T3" fmla="*/ 11 h 129"/>
                <a:gd name="T4" fmla="*/ 12 w 150"/>
                <a:gd name="T5" fmla="*/ 32 h 129"/>
                <a:gd name="T6" fmla="*/ 32 w 150"/>
                <a:gd name="T7" fmla="*/ 95 h 129"/>
                <a:gd name="T8" fmla="*/ 75 w 150"/>
                <a:gd name="T9" fmla="*/ 117 h 129"/>
                <a:gd name="T10" fmla="*/ 138 w 150"/>
                <a:gd name="T11" fmla="*/ 96 h 129"/>
                <a:gd name="T12" fmla="*/ 118 w 150"/>
                <a:gd name="T13" fmla="*/ 33 h 129"/>
              </a:gdLst>
              <a:ahLst/>
              <a:cxnLst>
                <a:cxn ang="0">
                  <a:pos x="T0" y="T1"/>
                </a:cxn>
                <a:cxn ang="0">
                  <a:pos x="T2" y="T3"/>
                </a:cxn>
                <a:cxn ang="0">
                  <a:pos x="T4" y="T5"/>
                </a:cxn>
                <a:cxn ang="0">
                  <a:pos x="T6" y="T7"/>
                </a:cxn>
                <a:cxn ang="0">
                  <a:pos x="T8" y="T9"/>
                </a:cxn>
                <a:cxn ang="0">
                  <a:pos x="T10" y="T11"/>
                </a:cxn>
                <a:cxn ang="0">
                  <a:pos x="T12" y="T13"/>
                </a:cxn>
              </a:cxnLst>
              <a:rect l="0" t="0" r="r" b="b"/>
              <a:pathLst>
                <a:path w="150" h="129">
                  <a:moveTo>
                    <a:pt x="118" y="33"/>
                  </a:moveTo>
                  <a:cubicBezTo>
                    <a:pt x="75" y="11"/>
                    <a:pt x="75" y="11"/>
                    <a:pt x="75" y="11"/>
                  </a:cubicBezTo>
                  <a:cubicBezTo>
                    <a:pt x="52" y="0"/>
                    <a:pt x="23" y="9"/>
                    <a:pt x="12" y="32"/>
                  </a:cubicBezTo>
                  <a:cubicBezTo>
                    <a:pt x="0" y="55"/>
                    <a:pt x="9" y="83"/>
                    <a:pt x="32" y="95"/>
                  </a:cubicBezTo>
                  <a:cubicBezTo>
                    <a:pt x="75" y="117"/>
                    <a:pt x="75" y="117"/>
                    <a:pt x="75" y="117"/>
                  </a:cubicBezTo>
                  <a:cubicBezTo>
                    <a:pt x="98" y="129"/>
                    <a:pt x="126" y="120"/>
                    <a:pt x="138" y="96"/>
                  </a:cubicBezTo>
                  <a:cubicBezTo>
                    <a:pt x="150" y="73"/>
                    <a:pt x="141" y="45"/>
                    <a:pt x="118" y="33"/>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19" name="Freeform 26">
              <a:extLst>
                <a:ext uri="{FF2B5EF4-FFF2-40B4-BE49-F238E27FC236}">
                  <a16:creationId xmlns:a16="http://schemas.microsoft.com/office/drawing/2014/main" id="{8CF91965-201E-4E1A-8F74-1D74365A217C}"/>
                </a:ext>
              </a:extLst>
            </p:cNvPr>
            <p:cNvSpPr>
              <a:spLocks/>
            </p:cNvSpPr>
            <p:nvPr userDrawn="1"/>
          </p:nvSpPr>
          <p:spPr bwMode="auto">
            <a:xfrm>
              <a:off x="4776788" y="5593979"/>
              <a:ext cx="714375" cy="610763"/>
            </a:xfrm>
            <a:custGeom>
              <a:avLst/>
              <a:gdLst>
                <a:gd name="T0" fmla="*/ 32 w 150"/>
                <a:gd name="T1" fmla="*/ 95 h 129"/>
                <a:gd name="T2" fmla="*/ 75 w 150"/>
                <a:gd name="T3" fmla="*/ 117 h 129"/>
                <a:gd name="T4" fmla="*/ 139 w 150"/>
                <a:gd name="T5" fmla="*/ 97 h 129"/>
                <a:gd name="T6" fmla="*/ 118 w 150"/>
                <a:gd name="T7" fmla="*/ 34 h 129"/>
                <a:gd name="T8" fmla="*/ 75 w 150"/>
                <a:gd name="T9" fmla="*/ 12 h 129"/>
                <a:gd name="T10" fmla="*/ 12 w 150"/>
                <a:gd name="T11" fmla="*/ 32 h 129"/>
                <a:gd name="T12" fmla="*/ 32 w 150"/>
                <a:gd name="T13" fmla="*/ 95 h 129"/>
              </a:gdLst>
              <a:ahLst/>
              <a:cxnLst>
                <a:cxn ang="0">
                  <a:pos x="T0" y="T1"/>
                </a:cxn>
                <a:cxn ang="0">
                  <a:pos x="T2" y="T3"/>
                </a:cxn>
                <a:cxn ang="0">
                  <a:pos x="T4" y="T5"/>
                </a:cxn>
                <a:cxn ang="0">
                  <a:pos x="T6" y="T7"/>
                </a:cxn>
                <a:cxn ang="0">
                  <a:pos x="T8" y="T9"/>
                </a:cxn>
                <a:cxn ang="0">
                  <a:pos x="T10" y="T11"/>
                </a:cxn>
                <a:cxn ang="0">
                  <a:pos x="T12" y="T13"/>
                </a:cxn>
              </a:cxnLst>
              <a:rect l="0" t="0" r="r" b="b"/>
              <a:pathLst>
                <a:path w="150" h="129">
                  <a:moveTo>
                    <a:pt x="32" y="95"/>
                  </a:moveTo>
                  <a:cubicBezTo>
                    <a:pt x="75" y="117"/>
                    <a:pt x="75" y="117"/>
                    <a:pt x="75" y="117"/>
                  </a:cubicBezTo>
                  <a:cubicBezTo>
                    <a:pt x="98" y="129"/>
                    <a:pt x="127" y="120"/>
                    <a:pt x="139" y="97"/>
                  </a:cubicBezTo>
                  <a:cubicBezTo>
                    <a:pt x="150" y="74"/>
                    <a:pt x="141" y="46"/>
                    <a:pt x="118" y="34"/>
                  </a:cubicBezTo>
                  <a:cubicBezTo>
                    <a:pt x="75" y="12"/>
                    <a:pt x="75" y="12"/>
                    <a:pt x="75" y="12"/>
                  </a:cubicBezTo>
                  <a:cubicBezTo>
                    <a:pt x="52" y="0"/>
                    <a:pt x="24" y="9"/>
                    <a:pt x="12"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0" name="Freeform 28">
              <a:extLst>
                <a:ext uri="{FF2B5EF4-FFF2-40B4-BE49-F238E27FC236}">
                  <a16:creationId xmlns:a16="http://schemas.microsoft.com/office/drawing/2014/main" id="{9F25576D-35AD-4821-8705-7B40AA9BF626}"/>
                </a:ext>
              </a:extLst>
            </p:cNvPr>
            <p:cNvSpPr>
              <a:spLocks/>
            </p:cNvSpPr>
            <p:nvPr userDrawn="1"/>
          </p:nvSpPr>
          <p:spPr bwMode="auto">
            <a:xfrm>
              <a:off x="0" y="6698112"/>
              <a:ext cx="400050" cy="161813"/>
            </a:xfrm>
            <a:custGeom>
              <a:avLst/>
              <a:gdLst>
                <a:gd name="T0" fmla="*/ 63 w 84"/>
                <a:gd name="T1" fmla="*/ 11 h 34"/>
                <a:gd name="T2" fmla="*/ 0 w 84"/>
                <a:gd name="T3" fmla="*/ 32 h 34"/>
                <a:gd name="T4" fmla="*/ 0 w 84"/>
                <a:gd name="T5" fmla="*/ 34 h 34"/>
                <a:gd name="T6" fmla="*/ 84 w 84"/>
                <a:gd name="T7" fmla="*/ 34 h 34"/>
                <a:gd name="T8" fmla="*/ 63 w 84"/>
                <a:gd name="T9" fmla="*/ 11 h 34"/>
              </a:gdLst>
              <a:ahLst/>
              <a:cxnLst>
                <a:cxn ang="0">
                  <a:pos x="T0" y="T1"/>
                </a:cxn>
                <a:cxn ang="0">
                  <a:pos x="T2" y="T3"/>
                </a:cxn>
                <a:cxn ang="0">
                  <a:pos x="T4" y="T5"/>
                </a:cxn>
                <a:cxn ang="0">
                  <a:pos x="T6" y="T7"/>
                </a:cxn>
                <a:cxn ang="0">
                  <a:pos x="T8" y="T9"/>
                </a:cxn>
              </a:cxnLst>
              <a:rect l="0" t="0" r="r" b="b"/>
              <a:pathLst>
                <a:path w="84" h="34">
                  <a:moveTo>
                    <a:pt x="63" y="11"/>
                  </a:moveTo>
                  <a:cubicBezTo>
                    <a:pt x="40" y="0"/>
                    <a:pt x="12" y="9"/>
                    <a:pt x="0" y="32"/>
                  </a:cubicBezTo>
                  <a:cubicBezTo>
                    <a:pt x="0" y="34"/>
                    <a:pt x="0" y="34"/>
                    <a:pt x="0" y="34"/>
                  </a:cubicBezTo>
                  <a:cubicBezTo>
                    <a:pt x="84" y="34"/>
                    <a:pt x="84" y="34"/>
                    <a:pt x="84" y="34"/>
                  </a:cubicBezTo>
                  <a:cubicBezTo>
                    <a:pt x="80" y="24"/>
                    <a:pt x="73" y="16"/>
                    <a:pt x="63"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1" name="Freeform 29">
              <a:extLst>
                <a:ext uri="{FF2B5EF4-FFF2-40B4-BE49-F238E27FC236}">
                  <a16:creationId xmlns:a16="http://schemas.microsoft.com/office/drawing/2014/main" id="{FECB93A4-91A6-4542-B8C1-133021AA9056}"/>
                </a:ext>
              </a:extLst>
            </p:cNvPr>
            <p:cNvSpPr>
              <a:spLocks/>
            </p:cNvSpPr>
            <p:nvPr userDrawn="1"/>
          </p:nvSpPr>
          <p:spPr bwMode="auto">
            <a:xfrm>
              <a:off x="2566988" y="6495053"/>
              <a:ext cx="490538" cy="364872"/>
            </a:xfrm>
            <a:custGeom>
              <a:avLst/>
              <a:gdLst>
                <a:gd name="T0" fmla="*/ 71 w 103"/>
                <a:gd name="T1" fmla="*/ 12 h 77"/>
                <a:gd name="T2" fmla="*/ 8 w 103"/>
                <a:gd name="T3" fmla="*/ 32 h 77"/>
                <a:gd name="T4" fmla="*/ 9 w 103"/>
                <a:gd name="T5" fmla="*/ 77 h 77"/>
                <a:gd name="T6" fmla="*/ 90 w 103"/>
                <a:gd name="T7" fmla="*/ 77 h 77"/>
                <a:gd name="T8" fmla="*/ 91 w 103"/>
                <a:gd name="T9" fmla="*/ 75 h 77"/>
                <a:gd name="T10" fmla="*/ 71 w 103"/>
                <a:gd name="T11" fmla="*/ 12 h 77"/>
              </a:gdLst>
              <a:ahLst/>
              <a:cxnLst>
                <a:cxn ang="0">
                  <a:pos x="T0" y="T1"/>
                </a:cxn>
                <a:cxn ang="0">
                  <a:pos x="T2" y="T3"/>
                </a:cxn>
                <a:cxn ang="0">
                  <a:pos x="T4" y="T5"/>
                </a:cxn>
                <a:cxn ang="0">
                  <a:pos x="T6" y="T7"/>
                </a:cxn>
                <a:cxn ang="0">
                  <a:pos x="T8" y="T9"/>
                </a:cxn>
                <a:cxn ang="0">
                  <a:pos x="T10" y="T11"/>
                </a:cxn>
              </a:cxnLst>
              <a:rect l="0" t="0" r="r" b="b"/>
              <a:pathLst>
                <a:path w="103" h="77">
                  <a:moveTo>
                    <a:pt x="71" y="12"/>
                  </a:moveTo>
                  <a:cubicBezTo>
                    <a:pt x="48" y="0"/>
                    <a:pt x="20" y="9"/>
                    <a:pt x="8" y="32"/>
                  </a:cubicBezTo>
                  <a:cubicBezTo>
                    <a:pt x="0" y="47"/>
                    <a:pt x="1" y="63"/>
                    <a:pt x="9" y="77"/>
                  </a:cubicBezTo>
                  <a:cubicBezTo>
                    <a:pt x="90" y="77"/>
                    <a:pt x="90" y="77"/>
                    <a:pt x="90" y="77"/>
                  </a:cubicBezTo>
                  <a:cubicBezTo>
                    <a:pt x="90" y="76"/>
                    <a:pt x="91" y="75"/>
                    <a:pt x="91" y="75"/>
                  </a:cubicBezTo>
                  <a:cubicBezTo>
                    <a:pt x="103" y="52"/>
                    <a:pt x="94" y="23"/>
                    <a:pt x="71" y="12"/>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2" name="Freeform 31">
              <a:extLst>
                <a:ext uri="{FF2B5EF4-FFF2-40B4-BE49-F238E27FC236}">
                  <a16:creationId xmlns:a16="http://schemas.microsoft.com/office/drawing/2014/main" id="{5292F18A-498C-4DCE-8362-CCB8B82F2CB9}"/>
                </a:ext>
              </a:extLst>
            </p:cNvPr>
            <p:cNvSpPr>
              <a:spLocks/>
            </p:cNvSpPr>
            <p:nvPr userDrawn="1"/>
          </p:nvSpPr>
          <p:spPr bwMode="auto">
            <a:xfrm>
              <a:off x="400050" y="5398852"/>
              <a:ext cx="509588" cy="507647"/>
            </a:xfrm>
            <a:custGeom>
              <a:avLst/>
              <a:gdLst>
                <a:gd name="T0" fmla="*/ 75 w 107"/>
                <a:gd name="T1" fmla="*/ 12 h 107"/>
                <a:gd name="T2" fmla="*/ 12 w 107"/>
                <a:gd name="T3" fmla="*/ 32 h 107"/>
                <a:gd name="T4" fmla="*/ 33 w 107"/>
                <a:gd name="T5" fmla="*/ 96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3" y="96"/>
                  </a:cubicBezTo>
                  <a:cubicBezTo>
                    <a:pt x="56" y="107"/>
                    <a:pt x="84" y="98"/>
                    <a:pt x="96" y="75"/>
                  </a:cubicBezTo>
                  <a:cubicBezTo>
                    <a:pt x="107" y="52"/>
                    <a:pt x="98" y="24"/>
                    <a:pt x="75" y="12"/>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3" name="Freeform 32">
              <a:extLst>
                <a:ext uri="{FF2B5EF4-FFF2-40B4-BE49-F238E27FC236}">
                  <a16:creationId xmlns:a16="http://schemas.microsoft.com/office/drawing/2014/main" id="{077C95ED-1897-4585-A07B-4F5DEC51430A}"/>
                </a:ext>
              </a:extLst>
            </p:cNvPr>
            <p:cNvSpPr>
              <a:spLocks/>
            </p:cNvSpPr>
            <p:nvPr userDrawn="1"/>
          </p:nvSpPr>
          <p:spPr bwMode="auto">
            <a:xfrm>
              <a:off x="1971675" y="5693922"/>
              <a:ext cx="1419225" cy="967703"/>
            </a:xfrm>
            <a:custGeom>
              <a:avLst/>
              <a:gdLst>
                <a:gd name="T0" fmla="*/ 266 w 298"/>
                <a:gd name="T1" fmla="*/ 109 h 204"/>
                <a:gd name="T2" fmla="*/ 75 w 298"/>
                <a:gd name="T3" fmla="*/ 12 h 204"/>
                <a:gd name="T4" fmla="*/ 12 w 298"/>
                <a:gd name="T5" fmla="*/ 32 h 204"/>
                <a:gd name="T6" fmla="*/ 33 w 298"/>
                <a:gd name="T7" fmla="*/ 95 h 204"/>
                <a:gd name="T8" fmla="*/ 223 w 298"/>
                <a:gd name="T9" fmla="*/ 193 h 204"/>
                <a:gd name="T10" fmla="*/ 286 w 298"/>
                <a:gd name="T11" fmla="*/ 172 h 204"/>
                <a:gd name="T12" fmla="*/ 266 w 298"/>
                <a:gd name="T13" fmla="*/ 109 h 204"/>
              </a:gdLst>
              <a:ahLst/>
              <a:cxnLst>
                <a:cxn ang="0">
                  <a:pos x="T0" y="T1"/>
                </a:cxn>
                <a:cxn ang="0">
                  <a:pos x="T2" y="T3"/>
                </a:cxn>
                <a:cxn ang="0">
                  <a:pos x="T4" y="T5"/>
                </a:cxn>
                <a:cxn ang="0">
                  <a:pos x="T6" y="T7"/>
                </a:cxn>
                <a:cxn ang="0">
                  <a:pos x="T8" y="T9"/>
                </a:cxn>
                <a:cxn ang="0">
                  <a:pos x="T10" y="T11"/>
                </a:cxn>
                <a:cxn ang="0">
                  <a:pos x="T12" y="T13"/>
                </a:cxn>
              </a:cxnLst>
              <a:rect l="0" t="0" r="r" b="b"/>
              <a:pathLst>
                <a:path w="298" h="204">
                  <a:moveTo>
                    <a:pt x="266" y="109"/>
                  </a:moveTo>
                  <a:cubicBezTo>
                    <a:pt x="75" y="12"/>
                    <a:pt x="75" y="12"/>
                    <a:pt x="75" y="12"/>
                  </a:cubicBezTo>
                  <a:cubicBezTo>
                    <a:pt x="52" y="0"/>
                    <a:pt x="24" y="9"/>
                    <a:pt x="12" y="32"/>
                  </a:cubicBezTo>
                  <a:cubicBezTo>
                    <a:pt x="0" y="55"/>
                    <a:pt x="10" y="83"/>
                    <a:pt x="33" y="95"/>
                  </a:cubicBezTo>
                  <a:cubicBezTo>
                    <a:pt x="223" y="193"/>
                    <a:pt x="223" y="193"/>
                    <a:pt x="223" y="193"/>
                  </a:cubicBezTo>
                  <a:cubicBezTo>
                    <a:pt x="246" y="204"/>
                    <a:pt x="275" y="195"/>
                    <a:pt x="286" y="172"/>
                  </a:cubicBezTo>
                  <a:cubicBezTo>
                    <a:pt x="298" y="149"/>
                    <a:pt x="289" y="121"/>
                    <a:pt x="266" y="10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4" name="Freeform 34">
              <a:extLst>
                <a:ext uri="{FF2B5EF4-FFF2-40B4-BE49-F238E27FC236}">
                  <a16:creationId xmlns:a16="http://schemas.microsoft.com/office/drawing/2014/main" id="{3AA49DF4-E480-485D-856A-BEF95526397D}"/>
                </a:ext>
              </a:extLst>
            </p:cNvPr>
            <p:cNvSpPr>
              <a:spLocks/>
            </p:cNvSpPr>
            <p:nvPr userDrawn="1"/>
          </p:nvSpPr>
          <p:spPr bwMode="auto">
            <a:xfrm>
              <a:off x="3314700" y="6376074"/>
              <a:ext cx="509588" cy="507647"/>
            </a:xfrm>
            <a:custGeom>
              <a:avLst/>
              <a:gdLst>
                <a:gd name="T0" fmla="*/ 75 w 107"/>
                <a:gd name="T1" fmla="*/ 12 h 107"/>
                <a:gd name="T2" fmla="*/ 12 w 107"/>
                <a:gd name="T3" fmla="*/ 32 h 107"/>
                <a:gd name="T4" fmla="*/ 32 w 107"/>
                <a:gd name="T5" fmla="*/ 95 h 107"/>
                <a:gd name="T6" fmla="*/ 96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6" y="75"/>
                  </a:cubicBezTo>
                  <a:cubicBezTo>
                    <a:pt x="107" y="52"/>
                    <a:pt x="98" y="24"/>
                    <a:pt x="75"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5" name="Freeform 36">
              <a:extLst>
                <a:ext uri="{FF2B5EF4-FFF2-40B4-BE49-F238E27FC236}">
                  <a16:creationId xmlns:a16="http://schemas.microsoft.com/office/drawing/2014/main" id="{2E3A6F71-A854-40F6-89A2-4BF511D2923E}"/>
                </a:ext>
              </a:extLst>
            </p:cNvPr>
            <p:cNvSpPr>
              <a:spLocks/>
            </p:cNvSpPr>
            <p:nvPr userDrawn="1"/>
          </p:nvSpPr>
          <p:spPr bwMode="auto">
            <a:xfrm>
              <a:off x="2481263" y="5441685"/>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3"/>
                    <a:pt x="74" y="12"/>
                  </a:cubicBezTo>
                  <a:cubicBezTo>
                    <a:pt x="51" y="0"/>
                    <a:pt x="23" y="9"/>
                    <a:pt x="11" y="32"/>
                  </a:cubicBezTo>
                  <a:cubicBezTo>
                    <a:pt x="0" y="55"/>
                    <a:pt x="9" y="83"/>
                    <a:pt x="32" y="9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6" name="Freeform 37">
              <a:extLst>
                <a:ext uri="{FF2B5EF4-FFF2-40B4-BE49-F238E27FC236}">
                  <a16:creationId xmlns:a16="http://schemas.microsoft.com/office/drawing/2014/main" id="{6C25A67C-5C69-41CF-BC8C-77B395C5458B}"/>
                </a:ext>
              </a:extLst>
            </p:cNvPr>
            <p:cNvSpPr>
              <a:spLocks/>
            </p:cNvSpPr>
            <p:nvPr userDrawn="1"/>
          </p:nvSpPr>
          <p:spPr bwMode="auto">
            <a:xfrm>
              <a:off x="3476625" y="5441685"/>
              <a:ext cx="509588" cy="507647"/>
            </a:xfrm>
            <a:custGeom>
              <a:avLst/>
              <a:gdLst>
                <a:gd name="T0" fmla="*/ 33 w 107"/>
                <a:gd name="T1" fmla="*/ 95 h 107"/>
                <a:gd name="T2" fmla="*/ 96 w 107"/>
                <a:gd name="T3" fmla="*/ 75 h 107"/>
                <a:gd name="T4" fmla="*/ 75 w 107"/>
                <a:gd name="T5" fmla="*/ 12 h 107"/>
                <a:gd name="T6" fmla="*/ 12 w 107"/>
                <a:gd name="T7" fmla="*/ 32 h 107"/>
                <a:gd name="T8" fmla="*/ 33 w 107"/>
                <a:gd name="T9" fmla="*/ 95 h 107"/>
              </a:gdLst>
              <a:ahLst/>
              <a:cxnLst>
                <a:cxn ang="0">
                  <a:pos x="T0" y="T1"/>
                </a:cxn>
                <a:cxn ang="0">
                  <a:pos x="T2" y="T3"/>
                </a:cxn>
                <a:cxn ang="0">
                  <a:pos x="T4" y="T5"/>
                </a:cxn>
                <a:cxn ang="0">
                  <a:pos x="T6" y="T7"/>
                </a:cxn>
                <a:cxn ang="0">
                  <a:pos x="T8" y="T9"/>
                </a:cxn>
              </a:cxnLst>
              <a:rect l="0" t="0" r="r" b="b"/>
              <a:pathLst>
                <a:path w="107" h="107">
                  <a:moveTo>
                    <a:pt x="33" y="95"/>
                  </a:moveTo>
                  <a:cubicBezTo>
                    <a:pt x="56" y="107"/>
                    <a:pt x="84" y="98"/>
                    <a:pt x="96" y="75"/>
                  </a:cubicBezTo>
                  <a:cubicBezTo>
                    <a:pt x="107" y="52"/>
                    <a:pt x="98" y="23"/>
                    <a:pt x="75" y="12"/>
                  </a:cubicBezTo>
                  <a:cubicBezTo>
                    <a:pt x="52" y="0"/>
                    <a:pt x="24" y="9"/>
                    <a:pt x="12" y="32"/>
                  </a:cubicBezTo>
                  <a:cubicBezTo>
                    <a:pt x="0" y="55"/>
                    <a:pt x="10" y="83"/>
                    <a:pt x="33" y="95"/>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7" name="Freeform 41">
              <a:extLst>
                <a:ext uri="{FF2B5EF4-FFF2-40B4-BE49-F238E27FC236}">
                  <a16:creationId xmlns:a16="http://schemas.microsoft.com/office/drawing/2014/main" id="{1659BB42-B1C7-498F-A8EF-0A34E6539274}"/>
                </a:ext>
              </a:extLst>
            </p:cNvPr>
            <p:cNvSpPr>
              <a:spLocks/>
            </p:cNvSpPr>
            <p:nvPr userDrawn="1"/>
          </p:nvSpPr>
          <p:spPr bwMode="auto">
            <a:xfrm>
              <a:off x="6329363" y="6380833"/>
              <a:ext cx="1000125" cy="479092"/>
            </a:xfrm>
            <a:custGeom>
              <a:avLst/>
              <a:gdLst>
                <a:gd name="T0" fmla="*/ 185 w 210"/>
                <a:gd name="T1" fmla="*/ 69 h 101"/>
                <a:gd name="T2" fmla="*/ 75 w 210"/>
                <a:gd name="T3" fmla="*/ 12 h 101"/>
                <a:gd name="T4" fmla="*/ 12 w 210"/>
                <a:gd name="T5" fmla="*/ 33 h 101"/>
                <a:gd name="T6" fmla="*/ 32 w 210"/>
                <a:gd name="T7" fmla="*/ 96 h 101"/>
                <a:gd name="T8" fmla="*/ 42 w 210"/>
                <a:gd name="T9" fmla="*/ 101 h 101"/>
                <a:gd name="T10" fmla="*/ 210 w 210"/>
                <a:gd name="T11" fmla="*/ 101 h 101"/>
                <a:gd name="T12" fmla="*/ 185 w 210"/>
                <a:gd name="T13" fmla="*/ 69 h 101"/>
              </a:gdLst>
              <a:ahLst/>
              <a:cxnLst>
                <a:cxn ang="0">
                  <a:pos x="T0" y="T1"/>
                </a:cxn>
                <a:cxn ang="0">
                  <a:pos x="T2" y="T3"/>
                </a:cxn>
                <a:cxn ang="0">
                  <a:pos x="T4" y="T5"/>
                </a:cxn>
                <a:cxn ang="0">
                  <a:pos x="T6" y="T7"/>
                </a:cxn>
                <a:cxn ang="0">
                  <a:pos x="T8" y="T9"/>
                </a:cxn>
                <a:cxn ang="0">
                  <a:pos x="T10" y="T11"/>
                </a:cxn>
                <a:cxn ang="0">
                  <a:pos x="T12" y="T13"/>
                </a:cxn>
              </a:cxnLst>
              <a:rect l="0" t="0" r="r" b="b"/>
              <a:pathLst>
                <a:path w="210" h="101">
                  <a:moveTo>
                    <a:pt x="185" y="69"/>
                  </a:moveTo>
                  <a:cubicBezTo>
                    <a:pt x="75" y="12"/>
                    <a:pt x="75" y="12"/>
                    <a:pt x="75" y="12"/>
                  </a:cubicBezTo>
                  <a:cubicBezTo>
                    <a:pt x="52" y="0"/>
                    <a:pt x="23" y="10"/>
                    <a:pt x="12" y="33"/>
                  </a:cubicBezTo>
                  <a:cubicBezTo>
                    <a:pt x="0" y="56"/>
                    <a:pt x="9" y="84"/>
                    <a:pt x="32" y="96"/>
                  </a:cubicBezTo>
                  <a:cubicBezTo>
                    <a:pt x="42" y="101"/>
                    <a:pt x="42" y="101"/>
                    <a:pt x="42" y="101"/>
                  </a:cubicBezTo>
                  <a:cubicBezTo>
                    <a:pt x="210" y="101"/>
                    <a:pt x="210" y="101"/>
                    <a:pt x="210" y="101"/>
                  </a:cubicBezTo>
                  <a:cubicBezTo>
                    <a:pt x="207" y="87"/>
                    <a:pt x="198" y="75"/>
                    <a:pt x="185" y="69"/>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8" name="Freeform 43">
              <a:extLst>
                <a:ext uri="{FF2B5EF4-FFF2-40B4-BE49-F238E27FC236}">
                  <a16:creationId xmlns:a16="http://schemas.microsoft.com/office/drawing/2014/main" id="{EDD0963C-DDBC-4124-A732-E334D55B4626}"/>
                </a:ext>
              </a:extLst>
            </p:cNvPr>
            <p:cNvSpPr>
              <a:spLocks/>
            </p:cNvSpPr>
            <p:nvPr userDrawn="1"/>
          </p:nvSpPr>
          <p:spPr bwMode="auto">
            <a:xfrm>
              <a:off x="6286500" y="5341742"/>
              <a:ext cx="509588" cy="507647"/>
            </a:xfrm>
            <a:custGeom>
              <a:avLst/>
              <a:gdLst>
                <a:gd name="T0" fmla="*/ 32 w 107"/>
                <a:gd name="T1" fmla="*/ 96 h 107"/>
                <a:gd name="T2" fmla="*/ 95 w 107"/>
                <a:gd name="T3" fmla="*/ 75 h 107"/>
                <a:gd name="T4" fmla="*/ 75 w 107"/>
                <a:gd name="T5" fmla="*/ 12 h 107"/>
                <a:gd name="T6" fmla="*/ 12 w 107"/>
                <a:gd name="T7" fmla="*/ 32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3" y="98"/>
                    <a:pt x="95" y="75"/>
                  </a:cubicBezTo>
                  <a:cubicBezTo>
                    <a:pt x="107" y="52"/>
                    <a:pt x="98" y="24"/>
                    <a:pt x="75" y="12"/>
                  </a:cubicBezTo>
                  <a:cubicBezTo>
                    <a:pt x="52" y="0"/>
                    <a:pt x="23" y="9"/>
                    <a:pt x="12" y="32"/>
                  </a:cubicBezTo>
                  <a:cubicBezTo>
                    <a:pt x="0" y="56"/>
                    <a:pt x="9" y="84"/>
                    <a:pt x="32" y="96"/>
                  </a:cubicBezTo>
                  <a:close/>
                </a:path>
              </a:pathLst>
            </a:custGeom>
            <a:solidFill>
              <a:srgbClr val="F6D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29" name="Freeform 46">
              <a:extLst>
                <a:ext uri="{FF2B5EF4-FFF2-40B4-BE49-F238E27FC236}">
                  <a16:creationId xmlns:a16="http://schemas.microsoft.com/office/drawing/2014/main" id="{16FA4CB5-1A78-4439-84A6-81FAD2B35265}"/>
                </a:ext>
              </a:extLst>
            </p:cNvPr>
            <p:cNvSpPr>
              <a:spLocks/>
            </p:cNvSpPr>
            <p:nvPr userDrawn="1"/>
          </p:nvSpPr>
          <p:spPr bwMode="auto">
            <a:xfrm>
              <a:off x="5481638" y="594933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10"/>
                    <a:pt x="12" y="33"/>
                  </a:cubicBezTo>
                  <a:cubicBezTo>
                    <a:pt x="0" y="56"/>
                    <a:pt x="9" y="84"/>
                    <a:pt x="32" y="96"/>
                  </a:cubicBezTo>
                  <a:cubicBezTo>
                    <a:pt x="55" y="107"/>
                    <a:pt x="83" y="98"/>
                    <a:pt x="95" y="75"/>
                  </a:cubicBezTo>
                  <a:cubicBezTo>
                    <a:pt x="107" y="52"/>
                    <a:pt x="98" y="24"/>
                    <a:pt x="75" y="12"/>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0" name="Freeform 48">
              <a:extLst>
                <a:ext uri="{FF2B5EF4-FFF2-40B4-BE49-F238E27FC236}">
                  <a16:creationId xmlns:a16="http://schemas.microsoft.com/office/drawing/2014/main" id="{9C9D8BC0-3EB8-4294-8AB3-FB4170CEEF27}"/>
                </a:ext>
              </a:extLst>
            </p:cNvPr>
            <p:cNvSpPr>
              <a:spLocks/>
            </p:cNvSpPr>
            <p:nvPr userDrawn="1"/>
          </p:nvSpPr>
          <p:spPr bwMode="auto">
            <a:xfrm>
              <a:off x="3981450" y="5698682"/>
              <a:ext cx="1200150" cy="858241"/>
            </a:xfrm>
            <a:custGeom>
              <a:avLst/>
              <a:gdLst>
                <a:gd name="T0" fmla="*/ 220 w 252"/>
                <a:gd name="T1" fmla="*/ 86 h 181"/>
                <a:gd name="T2" fmla="*/ 75 w 252"/>
                <a:gd name="T3" fmla="*/ 11 h 181"/>
                <a:gd name="T4" fmla="*/ 11 w 252"/>
                <a:gd name="T5" fmla="*/ 32 h 181"/>
                <a:gd name="T6" fmla="*/ 32 w 252"/>
                <a:gd name="T7" fmla="*/ 95 h 181"/>
                <a:gd name="T8" fmla="*/ 177 w 252"/>
                <a:gd name="T9" fmla="*/ 169 h 181"/>
                <a:gd name="T10" fmla="*/ 240 w 252"/>
                <a:gd name="T11" fmla="*/ 149 h 181"/>
                <a:gd name="T12" fmla="*/ 220 w 252"/>
                <a:gd name="T13" fmla="*/ 86 h 181"/>
              </a:gdLst>
              <a:ahLst/>
              <a:cxnLst>
                <a:cxn ang="0">
                  <a:pos x="T0" y="T1"/>
                </a:cxn>
                <a:cxn ang="0">
                  <a:pos x="T2" y="T3"/>
                </a:cxn>
                <a:cxn ang="0">
                  <a:pos x="T4" y="T5"/>
                </a:cxn>
                <a:cxn ang="0">
                  <a:pos x="T6" y="T7"/>
                </a:cxn>
                <a:cxn ang="0">
                  <a:pos x="T8" y="T9"/>
                </a:cxn>
                <a:cxn ang="0">
                  <a:pos x="T10" y="T11"/>
                </a:cxn>
                <a:cxn ang="0">
                  <a:pos x="T12" y="T13"/>
                </a:cxn>
              </a:cxnLst>
              <a:rect l="0" t="0" r="r" b="b"/>
              <a:pathLst>
                <a:path w="252" h="181">
                  <a:moveTo>
                    <a:pt x="220" y="86"/>
                  </a:moveTo>
                  <a:cubicBezTo>
                    <a:pt x="75" y="11"/>
                    <a:pt x="75" y="11"/>
                    <a:pt x="75" y="11"/>
                  </a:cubicBezTo>
                  <a:cubicBezTo>
                    <a:pt x="52" y="0"/>
                    <a:pt x="23" y="9"/>
                    <a:pt x="11" y="32"/>
                  </a:cubicBezTo>
                  <a:cubicBezTo>
                    <a:pt x="0" y="55"/>
                    <a:pt x="9" y="83"/>
                    <a:pt x="32" y="95"/>
                  </a:cubicBezTo>
                  <a:cubicBezTo>
                    <a:pt x="177" y="169"/>
                    <a:pt x="177" y="169"/>
                    <a:pt x="177" y="169"/>
                  </a:cubicBezTo>
                  <a:cubicBezTo>
                    <a:pt x="200" y="181"/>
                    <a:pt x="228" y="172"/>
                    <a:pt x="240" y="149"/>
                  </a:cubicBezTo>
                  <a:cubicBezTo>
                    <a:pt x="252" y="126"/>
                    <a:pt x="243" y="97"/>
                    <a:pt x="220" y="86"/>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1" name="Freeform 49">
              <a:extLst>
                <a:ext uri="{FF2B5EF4-FFF2-40B4-BE49-F238E27FC236}">
                  <a16:creationId xmlns:a16="http://schemas.microsoft.com/office/drawing/2014/main" id="{D474C08E-AA6D-464D-8D1C-2C49945A5527}"/>
                </a:ext>
              </a:extLst>
            </p:cNvPr>
            <p:cNvSpPr>
              <a:spLocks/>
            </p:cNvSpPr>
            <p:nvPr userDrawn="1"/>
          </p:nvSpPr>
          <p:spPr bwMode="auto">
            <a:xfrm>
              <a:off x="5534025" y="6480776"/>
              <a:ext cx="976313" cy="379149"/>
            </a:xfrm>
            <a:custGeom>
              <a:avLst/>
              <a:gdLst>
                <a:gd name="T0" fmla="*/ 9 w 205"/>
                <a:gd name="T1" fmla="*/ 32 h 80"/>
                <a:gd name="T2" fmla="*/ 12 w 205"/>
                <a:gd name="T3" fmla="*/ 80 h 80"/>
                <a:gd name="T4" fmla="*/ 205 w 205"/>
                <a:gd name="T5" fmla="*/ 80 h 80"/>
                <a:gd name="T6" fmla="*/ 72 w 205"/>
                <a:gd name="T7" fmla="*/ 12 h 80"/>
                <a:gd name="T8" fmla="*/ 9 w 205"/>
                <a:gd name="T9" fmla="*/ 32 h 80"/>
              </a:gdLst>
              <a:ahLst/>
              <a:cxnLst>
                <a:cxn ang="0">
                  <a:pos x="T0" y="T1"/>
                </a:cxn>
                <a:cxn ang="0">
                  <a:pos x="T2" y="T3"/>
                </a:cxn>
                <a:cxn ang="0">
                  <a:pos x="T4" y="T5"/>
                </a:cxn>
                <a:cxn ang="0">
                  <a:pos x="T6" y="T7"/>
                </a:cxn>
                <a:cxn ang="0">
                  <a:pos x="T8" y="T9"/>
                </a:cxn>
              </a:cxnLst>
              <a:rect l="0" t="0" r="r" b="b"/>
              <a:pathLst>
                <a:path w="205" h="80">
                  <a:moveTo>
                    <a:pt x="9" y="32"/>
                  </a:moveTo>
                  <a:cubicBezTo>
                    <a:pt x="0" y="48"/>
                    <a:pt x="2" y="66"/>
                    <a:pt x="12" y="80"/>
                  </a:cubicBezTo>
                  <a:cubicBezTo>
                    <a:pt x="205" y="80"/>
                    <a:pt x="205" y="80"/>
                    <a:pt x="205" y="80"/>
                  </a:cubicBezTo>
                  <a:cubicBezTo>
                    <a:pt x="72" y="12"/>
                    <a:pt x="72" y="12"/>
                    <a:pt x="72" y="12"/>
                  </a:cubicBezTo>
                  <a:cubicBezTo>
                    <a:pt x="49" y="0"/>
                    <a:pt x="20" y="9"/>
                    <a:pt x="9" y="32"/>
                  </a:cubicBezTo>
                  <a:close/>
                </a:path>
              </a:pathLst>
            </a:cu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2" name="Freeform 50">
              <a:extLst>
                <a:ext uri="{FF2B5EF4-FFF2-40B4-BE49-F238E27FC236}">
                  <a16:creationId xmlns:a16="http://schemas.microsoft.com/office/drawing/2014/main" id="{37BAC73C-A3A5-48E4-BC13-347E73AC4134}"/>
                </a:ext>
              </a:extLst>
            </p:cNvPr>
            <p:cNvSpPr>
              <a:spLocks/>
            </p:cNvSpPr>
            <p:nvPr userDrawn="1"/>
          </p:nvSpPr>
          <p:spPr bwMode="auto">
            <a:xfrm>
              <a:off x="6867525" y="5636812"/>
              <a:ext cx="1190625" cy="863001"/>
            </a:xfrm>
            <a:custGeom>
              <a:avLst/>
              <a:gdLst>
                <a:gd name="T0" fmla="*/ 217 w 250"/>
                <a:gd name="T1" fmla="*/ 85 h 182"/>
                <a:gd name="T2" fmla="*/ 75 w 250"/>
                <a:gd name="T3" fmla="*/ 12 h 182"/>
                <a:gd name="T4" fmla="*/ 9 w 250"/>
                <a:gd name="T5" fmla="*/ 36 h 182"/>
                <a:gd name="T6" fmla="*/ 31 w 250"/>
                <a:gd name="T7" fmla="*/ 95 h 182"/>
                <a:gd name="T8" fmla="*/ 176 w 250"/>
                <a:gd name="T9" fmla="*/ 170 h 182"/>
                <a:gd name="T10" fmla="*/ 240 w 250"/>
                <a:gd name="T11" fmla="*/ 148 h 182"/>
                <a:gd name="T12" fmla="*/ 217 w 250"/>
                <a:gd name="T13" fmla="*/ 85 h 182"/>
              </a:gdLst>
              <a:ahLst/>
              <a:cxnLst>
                <a:cxn ang="0">
                  <a:pos x="T0" y="T1"/>
                </a:cxn>
                <a:cxn ang="0">
                  <a:pos x="T2" y="T3"/>
                </a:cxn>
                <a:cxn ang="0">
                  <a:pos x="T4" y="T5"/>
                </a:cxn>
                <a:cxn ang="0">
                  <a:pos x="T6" y="T7"/>
                </a:cxn>
                <a:cxn ang="0">
                  <a:pos x="T8" y="T9"/>
                </a:cxn>
                <a:cxn ang="0">
                  <a:pos x="T10" y="T11"/>
                </a:cxn>
                <a:cxn ang="0">
                  <a:pos x="T12" y="T13"/>
                </a:cxn>
              </a:cxnLst>
              <a:rect l="0" t="0" r="r" b="b"/>
              <a:pathLst>
                <a:path w="250" h="182">
                  <a:moveTo>
                    <a:pt x="217" y="85"/>
                  </a:moveTo>
                  <a:cubicBezTo>
                    <a:pt x="75" y="12"/>
                    <a:pt x="75" y="12"/>
                    <a:pt x="75" y="12"/>
                  </a:cubicBezTo>
                  <a:cubicBezTo>
                    <a:pt x="50" y="0"/>
                    <a:pt x="19" y="10"/>
                    <a:pt x="9" y="36"/>
                  </a:cubicBezTo>
                  <a:cubicBezTo>
                    <a:pt x="0" y="58"/>
                    <a:pt x="9" y="84"/>
                    <a:pt x="31" y="95"/>
                  </a:cubicBezTo>
                  <a:cubicBezTo>
                    <a:pt x="176" y="170"/>
                    <a:pt x="176" y="170"/>
                    <a:pt x="176" y="170"/>
                  </a:cubicBezTo>
                  <a:cubicBezTo>
                    <a:pt x="199" y="182"/>
                    <a:pt x="228" y="172"/>
                    <a:pt x="240" y="148"/>
                  </a:cubicBezTo>
                  <a:cubicBezTo>
                    <a:pt x="250" y="125"/>
                    <a:pt x="240" y="97"/>
                    <a:pt x="217" y="8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3" name="Freeform 51">
              <a:extLst>
                <a:ext uri="{FF2B5EF4-FFF2-40B4-BE49-F238E27FC236}">
                  <a16:creationId xmlns:a16="http://schemas.microsoft.com/office/drawing/2014/main" id="{11B9555A-19CE-46F6-B407-FBEC62CC4C4B}"/>
                </a:ext>
              </a:extLst>
            </p:cNvPr>
            <p:cNvSpPr>
              <a:spLocks/>
            </p:cNvSpPr>
            <p:nvPr userDrawn="1"/>
          </p:nvSpPr>
          <p:spPr bwMode="auto">
            <a:xfrm>
              <a:off x="9572625" y="6495053"/>
              <a:ext cx="933450" cy="364872"/>
            </a:xfrm>
            <a:custGeom>
              <a:avLst/>
              <a:gdLst>
                <a:gd name="T0" fmla="*/ 5 w 196"/>
                <a:gd name="T1" fmla="*/ 36 h 77"/>
                <a:gd name="T2" fmla="*/ 8 w 196"/>
                <a:gd name="T3" fmla="*/ 77 h 77"/>
                <a:gd name="T4" fmla="*/ 196 w 196"/>
                <a:gd name="T5" fmla="*/ 77 h 77"/>
                <a:gd name="T6" fmla="*/ 71 w 196"/>
                <a:gd name="T7" fmla="*/ 13 h 77"/>
                <a:gd name="T8" fmla="*/ 5 w 196"/>
                <a:gd name="T9" fmla="*/ 36 h 77"/>
              </a:gdLst>
              <a:ahLst/>
              <a:cxnLst>
                <a:cxn ang="0">
                  <a:pos x="T0" y="T1"/>
                </a:cxn>
                <a:cxn ang="0">
                  <a:pos x="T2" y="T3"/>
                </a:cxn>
                <a:cxn ang="0">
                  <a:pos x="T4" y="T5"/>
                </a:cxn>
                <a:cxn ang="0">
                  <a:pos x="T6" y="T7"/>
                </a:cxn>
                <a:cxn ang="0">
                  <a:pos x="T8" y="T9"/>
                </a:cxn>
              </a:cxnLst>
              <a:rect l="0" t="0" r="r" b="b"/>
              <a:pathLst>
                <a:path w="196" h="77">
                  <a:moveTo>
                    <a:pt x="5" y="36"/>
                  </a:moveTo>
                  <a:cubicBezTo>
                    <a:pt x="0" y="50"/>
                    <a:pt x="1" y="65"/>
                    <a:pt x="8" y="77"/>
                  </a:cubicBezTo>
                  <a:cubicBezTo>
                    <a:pt x="196" y="77"/>
                    <a:pt x="196" y="77"/>
                    <a:pt x="196" y="77"/>
                  </a:cubicBezTo>
                  <a:cubicBezTo>
                    <a:pt x="71" y="13"/>
                    <a:pt x="71" y="13"/>
                    <a:pt x="71" y="13"/>
                  </a:cubicBezTo>
                  <a:cubicBezTo>
                    <a:pt x="47" y="0"/>
                    <a:pt x="16" y="10"/>
                    <a:pt x="5" y="36"/>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4" name="Freeform 52">
              <a:extLst>
                <a:ext uri="{FF2B5EF4-FFF2-40B4-BE49-F238E27FC236}">
                  <a16:creationId xmlns:a16="http://schemas.microsoft.com/office/drawing/2014/main" id="{DBC45866-735F-4F3A-8746-34A64A65273A}"/>
                </a:ext>
              </a:extLst>
            </p:cNvPr>
            <p:cNvSpPr>
              <a:spLocks/>
            </p:cNvSpPr>
            <p:nvPr userDrawn="1"/>
          </p:nvSpPr>
          <p:spPr bwMode="auto">
            <a:xfrm>
              <a:off x="8872538" y="5641571"/>
              <a:ext cx="1195388" cy="858241"/>
            </a:xfrm>
            <a:custGeom>
              <a:avLst/>
              <a:gdLst>
                <a:gd name="T0" fmla="*/ 218 w 251"/>
                <a:gd name="T1" fmla="*/ 85 h 181"/>
                <a:gd name="T2" fmla="*/ 75 w 251"/>
                <a:gd name="T3" fmla="*/ 12 h 181"/>
                <a:gd name="T4" fmla="*/ 9 w 251"/>
                <a:gd name="T5" fmla="*/ 36 h 181"/>
                <a:gd name="T6" fmla="*/ 31 w 251"/>
                <a:gd name="T7" fmla="*/ 95 h 181"/>
                <a:gd name="T8" fmla="*/ 176 w 251"/>
                <a:gd name="T9" fmla="*/ 169 h 181"/>
                <a:gd name="T10" fmla="*/ 240 w 251"/>
                <a:gd name="T11" fmla="*/ 148 h 181"/>
                <a:gd name="T12" fmla="*/ 218 w 251"/>
                <a:gd name="T13" fmla="*/ 85 h 181"/>
              </a:gdLst>
              <a:ahLst/>
              <a:cxnLst>
                <a:cxn ang="0">
                  <a:pos x="T0" y="T1"/>
                </a:cxn>
                <a:cxn ang="0">
                  <a:pos x="T2" y="T3"/>
                </a:cxn>
                <a:cxn ang="0">
                  <a:pos x="T4" y="T5"/>
                </a:cxn>
                <a:cxn ang="0">
                  <a:pos x="T6" y="T7"/>
                </a:cxn>
                <a:cxn ang="0">
                  <a:pos x="T8" y="T9"/>
                </a:cxn>
                <a:cxn ang="0">
                  <a:pos x="T10" y="T11"/>
                </a:cxn>
                <a:cxn ang="0">
                  <a:pos x="T12" y="T13"/>
                </a:cxn>
              </a:cxnLst>
              <a:rect l="0" t="0" r="r" b="b"/>
              <a:pathLst>
                <a:path w="251" h="181">
                  <a:moveTo>
                    <a:pt x="218" y="85"/>
                  </a:moveTo>
                  <a:cubicBezTo>
                    <a:pt x="75" y="12"/>
                    <a:pt x="75" y="12"/>
                    <a:pt x="75" y="12"/>
                  </a:cubicBezTo>
                  <a:cubicBezTo>
                    <a:pt x="50" y="0"/>
                    <a:pt x="20" y="10"/>
                    <a:pt x="9" y="36"/>
                  </a:cubicBezTo>
                  <a:cubicBezTo>
                    <a:pt x="0" y="58"/>
                    <a:pt x="9" y="84"/>
                    <a:pt x="31" y="95"/>
                  </a:cubicBezTo>
                  <a:cubicBezTo>
                    <a:pt x="176" y="169"/>
                    <a:pt x="176" y="169"/>
                    <a:pt x="176" y="169"/>
                  </a:cubicBezTo>
                  <a:cubicBezTo>
                    <a:pt x="200" y="181"/>
                    <a:pt x="229" y="172"/>
                    <a:pt x="240" y="148"/>
                  </a:cubicBezTo>
                  <a:cubicBezTo>
                    <a:pt x="251" y="125"/>
                    <a:pt x="241" y="97"/>
                    <a:pt x="218" y="85"/>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5" name="Freeform 53">
              <a:extLst>
                <a:ext uri="{FF2B5EF4-FFF2-40B4-BE49-F238E27FC236}">
                  <a16:creationId xmlns:a16="http://schemas.microsoft.com/office/drawing/2014/main" id="{A84BF089-042B-4496-966B-3E83143D75EA}"/>
                </a:ext>
              </a:extLst>
            </p:cNvPr>
            <p:cNvSpPr>
              <a:spLocks/>
            </p:cNvSpPr>
            <p:nvPr userDrawn="1"/>
          </p:nvSpPr>
          <p:spPr bwMode="auto">
            <a:xfrm>
              <a:off x="7620000" y="5508314"/>
              <a:ext cx="1195388" cy="863001"/>
            </a:xfrm>
            <a:custGeom>
              <a:avLst/>
              <a:gdLst>
                <a:gd name="T0" fmla="*/ 218 w 251"/>
                <a:gd name="T1" fmla="*/ 86 h 182"/>
                <a:gd name="T2" fmla="*/ 75 w 251"/>
                <a:gd name="T3" fmla="*/ 13 h 182"/>
                <a:gd name="T4" fmla="*/ 9 w 251"/>
                <a:gd name="T5" fmla="*/ 36 h 182"/>
                <a:gd name="T6" fmla="*/ 31 w 251"/>
                <a:gd name="T7" fmla="*/ 96 h 182"/>
                <a:gd name="T8" fmla="*/ 176 w 251"/>
                <a:gd name="T9" fmla="*/ 170 h 182"/>
                <a:gd name="T10" fmla="*/ 240 w 251"/>
                <a:gd name="T11" fmla="*/ 148 h 182"/>
                <a:gd name="T12" fmla="*/ 218 w 251"/>
                <a:gd name="T13" fmla="*/ 86 h 182"/>
              </a:gdLst>
              <a:ahLst/>
              <a:cxnLst>
                <a:cxn ang="0">
                  <a:pos x="T0" y="T1"/>
                </a:cxn>
                <a:cxn ang="0">
                  <a:pos x="T2" y="T3"/>
                </a:cxn>
                <a:cxn ang="0">
                  <a:pos x="T4" y="T5"/>
                </a:cxn>
                <a:cxn ang="0">
                  <a:pos x="T6" y="T7"/>
                </a:cxn>
                <a:cxn ang="0">
                  <a:pos x="T8" y="T9"/>
                </a:cxn>
                <a:cxn ang="0">
                  <a:pos x="T10" y="T11"/>
                </a:cxn>
                <a:cxn ang="0">
                  <a:pos x="T12" y="T13"/>
                </a:cxn>
              </a:cxnLst>
              <a:rect l="0" t="0" r="r" b="b"/>
              <a:pathLst>
                <a:path w="251" h="182">
                  <a:moveTo>
                    <a:pt x="218" y="86"/>
                  </a:moveTo>
                  <a:cubicBezTo>
                    <a:pt x="75" y="13"/>
                    <a:pt x="75" y="13"/>
                    <a:pt x="75" y="13"/>
                  </a:cubicBezTo>
                  <a:cubicBezTo>
                    <a:pt x="50" y="0"/>
                    <a:pt x="20" y="10"/>
                    <a:pt x="9" y="36"/>
                  </a:cubicBezTo>
                  <a:cubicBezTo>
                    <a:pt x="0" y="59"/>
                    <a:pt x="9" y="85"/>
                    <a:pt x="31" y="96"/>
                  </a:cubicBezTo>
                  <a:cubicBezTo>
                    <a:pt x="176" y="170"/>
                    <a:pt x="176" y="170"/>
                    <a:pt x="176" y="170"/>
                  </a:cubicBezTo>
                  <a:cubicBezTo>
                    <a:pt x="200" y="182"/>
                    <a:pt x="228" y="172"/>
                    <a:pt x="240" y="148"/>
                  </a:cubicBezTo>
                  <a:cubicBezTo>
                    <a:pt x="251" y="125"/>
                    <a:pt x="240" y="98"/>
                    <a:pt x="218" y="8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6" name="Freeform 54">
              <a:extLst>
                <a:ext uri="{FF2B5EF4-FFF2-40B4-BE49-F238E27FC236}">
                  <a16:creationId xmlns:a16="http://schemas.microsoft.com/office/drawing/2014/main" id="{A70D9A94-EE57-4CA4-9231-72233A9BC068}"/>
                </a:ext>
              </a:extLst>
            </p:cNvPr>
            <p:cNvSpPr>
              <a:spLocks/>
            </p:cNvSpPr>
            <p:nvPr userDrawn="1"/>
          </p:nvSpPr>
          <p:spPr bwMode="auto">
            <a:xfrm>
              <a:off x="7991475" y="6209502"/>
              <a:ext cx="1176338" cy="650423"/>
            </a:xfrm>
            <a:custGeom>
              <a:avLst/>
              <a:gdLst>
                <a:gd name="T0" fmla="*/ 218 w 247"/>
                <a:gd name="T1" fmla="*/ 85 h 137"/>
                <a:gd name="T2" fmla="*/ 75 w 247"/>
                <a:gd name="T3" fmla="*/ 12 h 137"/>
                <a:gd name="T4" fmla="*/ 9 w 247"/>
                <a:gd name="T5" fmla="*/ 36 h 137"/>
                <a:gd name="T6" fmla="*/ 31 w 247"/>
                <a:gd name="T7" fmla="*/ 95 h 137"/>
                <a:gd name="T8" fmla="*/ 113 w 247"/>
                <a:gd name="T9" fmla="*/ 137 h 137"/>
                <a:gd name="T10" fmla="*/ 243 w 247"/>
                <a:gd name="T11" fmla="*/ 137 h 137"/>
                <a:gd name="T12" fmla="*/ 218 w 247"/>
                <a:gd name="T13" fmla="*/ 85 h 137"/>
              </a:gdLst>
              <a:ahLst/>
              <a:cxnLst>
                <a:cxn ang="0">
                  <a:pos x="T0" y="T1"/>
                </a:cxn>
                <a:cxn ang="0">
                  <a:pos x="T2" y="T3"/>
                </a:cxn>
                <a:cxn ang="0">
                  <a:pos x="T4" y="T5"/>
                </a:cxn>
                <a:cxn ang="0">
                  <a:pos x="T6" y="T7"/>
                </a:cxn>
                <a:cxn ang="0">
                  <a:pos x="T8" y="T9"/>
                </a:cxn>
                <a:cxn ang="0">
                  <a:pos x="T10" y="T11"/>
                </a:cxn>
                <a:cxn ang="0">
                  <a:pos x="T12" y="T13"/>
                </a:cxn>
              </a:cxnLst>
              <a:rect l="0" t="0" r="r" b="b"/>
              <a:pathLst>
                <a:path w="247" h="137">
                  <a:moveTo>
                    <a:pt x="218" y="85"/>
                  </a:moveTo>
                  <a:cubicBezTo>
                    <a:pt x="75" y="12"/>
                    <a:pt x="75" y="12"/>
                    <a:pt x="75" y="12"/>
                  </a:cubicBezTo>
                  <a:cubicBezTo>
                    <a:pt x="50" y="0"/>
                    <a:pt x="20" y="10"/>
                    <a:pt x="9" y="36"/>
                  </a:cubicBezTo>
                  <a:cubicBezTo>
                    <a:pt x="0" y="58"/>
                    <a:pt x="9" y="84"/>
                    <a:pt x="31" y="95"/>
                  </a:cubicBezTo>
                  <a:cubicBezTo>
                    <a:pt x="113" y="137"/>
                    <a:pt x="113" y="137"/>
                    <a:pt x="113" y="137"/>
                  </a:cubicBezTo>
                  <a:cubicBezTo>
                    <a:pt x="243" y="137"/>
                    <a:pt x="243" y="137"/>
                    <a:pt x="243" y="137"/>
                  </a:cubicBezTo>
                  <a:cubicBezTo>
                    <a:pt x="247" y="116"/>
                    <a:pt x="237" y="95"/>
                    <a:pt x="218" y="85"/>
                  </a:cubicBez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7" name="Freeform 55">
              <a:extLst>
                <a:ext uri="{FF2B5EF4-FFF2-40B4-BE49-F238E27FC236}">
                  <a16:creationId xmlns:a16="http://schemas.microsoft.com/office/drawing/2014/main" id="{0024E080-7AB9-4779-870E-4AD36F7909E4}"/>
                </a:ext>
              </a:extLst>
            </p:cNvPr>
            <p:cNvSpPr>
              <a:spLocks/>
            </p:cNvSpPr>
            <p:nvPr userDrawn="1"/>
          </p:nvSpPr>
          <p:spPr bwMode="auto">
            <a:xfrm>
              <a:off x="0" y="5584461"/>
              <a:ext cx="881063" cy="815409"/>
            </a:xfrm>
            <a:custGeom>
              <a:avLst/>
              <a:gdLst>
                <a:gd name="T0" fmla="*/ 174 w 185"/>
                <a:gd name="T1" fmla="*/ 138 h 172"/>
                <a:gd name="T2" fmla="*/ 152 w 185"/>
                <a:gd name="T3" fmla="*/ 76 h 172"/>
                <a:gd name="T4" fmla="*/ 9 w 185"/>
                <a:gd name="T5" fmla="*/ 3 h 172"/>
                <a:gd name="T6" fmla="*/ 0 w 185"/>
                <a:gd name="T7" fmla="*/ 0 h 172"/>
                <a:gd name="T8" fmla="*/ 0 w 185"/>
                <a:gd name="T9" fmla="*/ 104 h 172"/>
                <a:gd name="T10" fmla="*/ 110 w 185"/>
                <a:gd name="T11" fmla="*/ 160 h 172"/>
                <a:gd name="T12" fmla="*/ 174 w 185"/>
                <a:gd name="T13" fmla="*/ 138 h 172"/>
              </a:gdLst>
              <a:ahLst/>
              <a:cxnLst>
                <a:cxn ang="0">
                  <a:pos x="T0" y="T1"/>
                </a:cxn>
                <a:cxn ang="0">
                  <a:pos x="T2" y="T3"/>
                </a:cxn>
                <a:cxn ang="0">
                  <a:pos x="T4" y="T5"/>
                </a:cxn>
                <a:cxn ang="0">
                  <a:pos x="T6" y="T7"/>
                </a:cxn>
                <a:cxn ang="0">
                  <a:pos x="T8" y="T9"/>
                </a:cxn>
                <a:cxn ang="0">
                  <a:pos x="T10" y="T11"/>
                </a:cxn>
                <a:cxn ang="0">
                  <a:pos x="T12" y="T13"/>
                </a:cxn>
              </a:cxnLst>
              <a:rect l="0" t="0" r="r" b="b"/>
              <a:pathLst>
                <a:path w="185" h="172">
                  <a:moveTo>
                    <a:pt x="174" y="138"/>
                  </a:moveTo>
                  <a:cubicBezTo>
                    <a:pt x="185" y="115"/>
                    <a:pt x="174" y="88"/>
                    <a:pt x="152" y="76"/>
                  </a:cubicBezTo>
                  <a:cubicBezTo>
                    <a:pt x="9" y="3"/>
                    <a:pt x="9" y="3"/>
                    <a:pt x="9" y="3"/>
                  </a:cubicBezTo>
                  <a:cubicBezTo>
                    <a:pt x="6" y="2"/>
                    <a:pt x="3" y="1"/>
                    <a:pt x="0" y="0"/>
                  </a:cubicBezTo>
                  <a:cubicBezTo>
                    <a:pt x="0" y="104"/>
                    <a:pt x="0" y="104"/>
                    <a:pt x="0" y="104"/>
                  </a:cubicBezTo>
                  <a:cubicBezTo>
                    <a:pt x="110" y="160"/>
                    <a:pt x="110" y="160"/>
                    <a:pt x="110" y="160"/>
                  </a:cubicBezTo>
                  <a:cubicBezTo>
                    <a:pt x="134" y="172"/>
                    <a:pt x="163" y="163"/>
                    <a:pt x="174" y="138"/>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8" name="Freeform 56">
              <a:extLst>
                <a:ext uri="{FF2B5EF4-FFF2-40B4-BE49-F238E27FC236}">
                  <a16:creationId xmlns:a16="http://schemas.microsoft.com/office/drawing/2014/main" id="{8BA15009-CF0B-48B3-AC08-369DF85B647D}"/>
                </a:ext>
              </a:extLst>
            </p:cNvPr>
            <p:cNvSpPr>
              <a:spLocks/>
            </p:cNvSpPr>
            <p:nvPr userDrawn="1"/>
          </p:nvSpPr>
          <p:spPr bwMode="auto">
            <a:xfrm>
              <a:off x="5605463" y="5498795"/>
              <a:ext cx="1195388" cy="863001"/>
            </a:xfrm>
            <a:custGeom>
              <a:avLst/>
              <a:gdLst>
                <a:gd name="T0" fmla="*/ 218 w 251"/>
                <a:gd name="T1" fmla="*/ 86 h 182"/>
                <a:gd name="T2" fmla="*/ 75 w 251"/>
                <a:gd name="T3" fmla="*/ 13 h 182"/>
                <a:gd name="T4" fmla="*/ 9 w 251"/>
                <a:gd name="T5" fmla="*/ 36 h 182"/>
                <a:gd name="T6" fmla="*/ 31 w 251"/>
                <a:gd name="T7" fmla="*/ 96 h 182"/>
                <a:gd name="T8" fmla="*/ 176 w 251"/>
                <a:gd name="T9" fmla="*/ 170 h 182"/>
                <a:gd name="T10" fmla="*/ 240 w 251"/>
                <a:gd name="T11" fmla="*/ 148 h 182"/>
                <a:gd name="T12" fmla="*/ 218 w 251"/>
                <a:gd name="T13" fmla="*/ 86 h 182"/>
              </a:gdLst>
              <a:ahLst/>
              <a:cxnLst>
                <a:cxn ang="0">
                  <a:pos x="T0" y="T1"/>
                </a:cxn>
                <a:cxn ang="0">
                  <a:pos x="T2" y="T3"/>
                </a:cxn>
                <a:cxn ang="0">
                  <a:pos x="T4" y="T5"/>
                </a:cxn>
                <a:cxn ang="0">
                  <a:pos x="T6" y="T7"/>
                </a:cxn>
                <a:cxn ang="0">
                  <a:pos x="T8" y="T9"/>
                </a:cxn>
                <a:cxn ang="0">
                  <a:pos x="T10" y="T11"/>
                </a:cxn>
                <a:cxn ang="0">
                  <a:pos x="T12" y="T13"/>
                </a:cxn>
              </a:cxnLst>
              <a:rect l="0" t="0" r="r" b="b"/>
              <a:pathLst>
                <a:path w="251" h="182">
                  <a:moveTo>
                    <a:pt x="218" y="86"/>
                  </a:moveTo>
                  <a:cubicBezTo>
                    <a:pt x="75" y="13"/>
                    <a:pt x="75" y="13"/>
                    <a:pt x="75" y="13"/>
                  </a:cubicBezTo>
                  <a:cubicBezTo>
                    <a:pt x="50" y="0"/>
                    <a:pt x="20" y="11"/>
                    <a:pt x="9" y="36"/>
                  </a:cubicBezTo>
                  <a:cubicBezTo>
                    <a:pt x="0" y="59"/>
                    <a:pt x="9" y="85"/>
                    <a:pt x="31" y="96"/>
                  </a:cubicBezTo>
                  <a:cubicBezTo>
                    <a:pt x="176" y="170"/>
                    <a:pt x="176" y="170"/>
                    <a:pt x="176" y="170"/>
                  </a:cubicBezTo>
                  <a:cubicBezTo>
                    <a:pt x="200" y="182"/>
                    <a:pt x="228" y="172"/>
                    <a:pt x="240" y="148"/>
                  </a:cubicBezTo>
                  <a:cubicBezTo>
                    <a:pt x="251" y="125"/>
                    <a:pt x="240" y="98"/>
                    <a:pt x="218" y="8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39" name="Freeform 57">
              <a:extLst>
                <a:ext uri="{FF2B5EF4-FFF2-40B4-BE49-F238E27FC236}">
                  <a16:creationId xmlns:a16="http://schemas.microsoft.com/office/drawing/2014/main" id="{5A5216E7-1DAF-4774-B706-B73A44F03111}"/>
                </a:ext>
              </a:extLst>
            </p:cNvPr>
            <p:cNvSpPr>
              <a:spLocks/>
            </p:cNvSpPr>
            <p:nvPr userDrawn="1"/>
          </p:nvSpPr>
          <p:spPr bwMode="auto">
            <a:xfrm>
              <a:off x="3943350" y="6187292"/>
              <a:ext cx="1319213" cy="672633"/>
            </a:xfrm>
            <a:custGeom>
              <a:avLst/>
              <a:gdLst>
                <a:gd name="T0" fmla="*/ 251 w 277"/>
                <a:gd name="T1" fmla="*/ 102 h 142"/>
                <a:gd name="T2" fmla="*/ 75 w 277"/>
                <a:gd name="T3" fmla="*/ 12 h 142"/>
                <a:gd name="T4" fmla="*/ 11 w 277"/>
                <a:gd name="T5" fmla="*/ 32 h 142"/>
                <a:gd name="T6" fmla="*/ 32 w 277"/>
                <a:gd name="T7" fmla="*/ 95 h 142"/>
                <a:gd name="T8" fmla="*/ 123 w 277"/>
                <a:gd name="T9" fmla="*/ 142 h 142"/>
                <a:gd name="T10" fmla="*/ 277 w 277"/>
                <a:gd name="T11" fmla="*/ 142 h 142"/>
                <a:gd name="T12" fmla="*/ 251 w 277"/>
                <a:gd name="T13" fmla="*/ 102 h 142"/>
              </a:gdLst>
              <a:ahLst/>
              <a:cxnLst>
                <a:cxn ang="0">
                  <a:pos x="T0" y="T1"/>
                </a:cxn>
                <a:cxn ang="0">
                  <a:pos x="T2" y="T3"/>
                </a:cxn>
                <a:cxn ang="0">
                  <a:pos x="T4" y="T5"/>
                </a:cxn>
                <a:cxn ang="0">
                  <a:pos x="T6" y="T7"/>
                </a:cxn>
                <a:cxn ang="0">
                  <a:pos x="T8" y="T9"/>
                </a:cxn>
                <a:cxn ang="0">
                  <a:pos x="T10" y="T11"/>
                </a:cxn>
                <a:cxn ang="0">
                  <a:pos x="T12" y="T13"/>
                </a:cxn>
              </a:cxnLst>
              <a:rect l="0" t="0" r="r" b="b"/>
              <a:pathLst>
                <a:path w="277" h="142">
                  <a:moveTo>
                    <a:pt x="251" y="102"/>
                  </a:moveTo>
                  <a:cubicBezTo>
                    <a:pt x="75" y="12"/>
                    <a:pt x="75" y="12"/>
                    <a:pt x="75" y="12"/>
                  </a:cubicBezTo>
                  <a:cubicBezTo>
                    <a:pt x="51" y="0"/>
                    <a:pt x="23" y="9"/>
                    <a:pt x="11" y="32"/>
                  </a:cubicBezTo>
                  <a:cubicBezTo>
                    <a:pt x="0" y="55"/>
                    <a:pt x="9" y="83"/>
                    <a:pt x="32" y="95"/>
                  </a:cubicBezTo>
                  <a:cubicBezTo>
                    <a:pt x="123" y="142"/>
                    <a:pt x="123" y="142"/>
                    <a:pt x="123" y="142"/>
                  </a:cubicBezTo>
                  <a:cubicBezTo>
                    <a:pt x="277" y="142"/>
                    <a:pt x="277" y="142"/>
                    <a:pt x="277" y="142"/>
                  </a:cubicBezTo>
                  <a:cubicBezTo>
                    <a:pt x="276" y="125"/>
                    <a:pt x="267" y="110"/>
                    <a:pt x="251" y="102"/>
                  </a:cubicBezTo>
                  <a:close/>
                </a:path>
              </a:pathLst>
            </a:cu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0" name="Fond Photo 1">
              <a:extLst>
                <a:ext uri="{FF2B5EF4-FFF2-40B4-BE49-F238E27FC236}">
                  <a16:creationId xmlns:a16="http://schemas.microsoft.com/office/drawing/2014/main" id="{3731546D-DF05-4BD1-8932-8F93049F08A9}"/>
                </a:ext>
              </a:extLst>
            </p:cNvPr>
            <p:cNvSpPr>
              <a:spLocks/>
            </p:cNvSpPr>
            <p:nvPr userDrawn="1"/>
          </p:nvSpPr>
          <p:spPr bwMode="auto">
            <a:xfrm>
              <a:off x="785813" y="6106386"/>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1" name="Photo 1-Ader_Aimable">
              <a:extLst>
                <a:ext uri="{FF2B5EF4-FFF2-40B4-BE49-F238E27FC236}">
                  <a16:creationId xmlns:a16="http://schemas.microsoft.com/office/drawing/2014/main" id="{24D9BADA-8F9F-484A-BBBE-A97D76A10E28}"/>
                </a:ext>
              </a:extLst>
            </p:cNvPr>
            <p:cNvSpPr>
              <a:spLocks/>
            </p:cNvSpPr>
            <p:nvPr userDrawn="1"/>
          </p:nvSpPr>
          <p:spPr bwMode="auto">
            <a:xfrm>
              <a:off x="785813" y="6104800"/>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3"/>
                    <a:pt x="32" y="95"/>
                  </a:cubicBezTo>
                  <a:cubicBezTo>
                    <a:pt x="55" y="107"/>
                    <a:pt x="84" y="98"/>
                    <a:pt x="95" y="75"/>
                  </a:cubicBezTo>
                  <a:cubicBezTo>
                    <a:pt x="107" y="52"/>
                    <a:pt x="98" y="23"/>
                    <a:pt x="75" y="12"/>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2" name="Fond Photo 2">
              <a:extLst>
                <a:ext uri="{FF2B5EF4-FFF2-40B4-BE49-F238E27FC236}">
                  <a16:creationId xmlns:a16="http://schemas.microsoft.com/office/drawing/2014/main" id="{F5584CEA-4646-4C14-91BA-5EB9EC21B2FE}"/>
                </a:ext>
              </a:extLst>
            </p:cNvPr>
            <p:cNvSpPr>
              <a:spLocks/>
            </p:cNvSpPr>
            <p:nvPr userDrawn="1"/>
          </p:nvSpPr>
          <p:spPr bwMode="auto">
            <a:xfrm>
              <a:off x="1557338" y="5479759"/>
              <a:ext cx="509588" cy="507647"/>
            </a:xfrm>
            <a:custGeom>
              <a:avLst/>
              <a:gdLst>
                <a:gd name="T0" fmla="*/ 32 w 107"/>
                <a:gd name="T1" fmla="*/ 95 h 107"/>
                <a:gd name="T2" fmla="*/ 95 w 107"/>
                <a:gd name="T3" fmla="*/ 75 h 107"/>
                <a:gd name="T4" fmla="*/ 75 w 107"/>
                <a:gd name="T5" fmla="*/ 12 h 107"/>
                <a:gd name="T6" fmla="*/ 12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4"/>
                    <a:pt x="75" y="12"/>
                  </a:cubicBezTo>
                  <a:cubicBezTo>
                    <a:pt x="52" y="0"/>
                    <a:pt x="24" y="9"/>
                    <a:pt x="12" y="32"/>
                  </a:cubicBezTo>
                  <a:cubicBezTo>
                    <a:pt x="0" y="55"/>
                    <a:pt x="9" y="83"/>
                    <a:pt x="32" y="9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3" name="Photo 2-Svetlana_Babichava">
              <a:extLst>
                <a:ext uri="{FF2B5EF4-FFF2-40B4-BE49-F238E27FC236}">
                  <a16:creationId xmlns:a16="http://schemas.microsoft.com/office/drawing/2014/main" id="{B344BFD8-EF89-4F27-AA6C-7A5B93A8FD84}"/>
                </a:ext>
              </a:extLst>
            </p:cNvPr>
            <p:cNvSpPr>
              <a:spLocks/>
            </p:cNvSpPr>
            <p:nvPr userDrawn="1"/>
          </p:nvSpPr>
          <p:spPr bwMode="auto">
            <a:xfrm>
              <a:off x="1557338" y="5479759"/>
              <a:ext cx="509588" cy="507647"/>
            </a:xfrm>
            <a:custGeom>
              <a:avLst/>
              <a:gdLst>
                <a:gd name="T0" fmla="*/ 32 w 107"/>
                <a:gd name="T1" fmla="*/ 95 h 107"/>
                <a:gd name="T2" fmla="*/ 95 w 107"/>
                <a:gd name="T3" fmla="*/ 75 h 107"/>
                <a:gd name="T4" fmla="*/ 75 w 107"/>
                <a:gd name="T5" fmla="*/ 12 h 107"/>
                <a:gd name="T6" fmla="*/ 12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4"/>
                    <a:pt x="75" y="12"/>
                  </a:cubicBezTo>
                  <a:cubicBezTo>
                    <a:pt x="52" y="0"/>
                    <a:pt x="24" y="9"/>
                    <a:pt x="12" y="32"/>
                  </a:cubicBezTo>
                  <a:cubicBezTo>
                    <a:pt x="0" y="55"/>
                    <a:pt x="9" y="83"/>
                    <a:pt x="32" y="95"/>
                  </a:cubicBez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13" name="Photo-Frederic_Martine">
              <a:extLst>
                <a:ext uri="{FF2B5EF4-FFF2-40B4-BE49-F238E27FC236}">
                  <a16:creationId xmlns:a16="http://schemas.microsoft.com/office/drawing/2014/main" id="{D6636B0C-2768-46E7-B2AD-693830FD35A5}"/>
                </a:ext>
              </a:extLst>
            </p:cNvPr>
            <p:cNvSpPr>
              <a:spLocks/>
            </p:cNvSpPr>
            <p:nvPr userDrawn="1"/>
          </p:nvSpPr>
          <p:spPr bwMode="auto">
            <a:xfrm>
              <a:off x="2479675" y="5441685"/>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8" y="23"/>
                    <a:pt x="74" y="12"/>
                  </a:cubicBezTo>
                  <a:cubicBezTo>
                    <a:pt x="51" y="0"/>
                    <a:pt x="23" y="9"/>
                    <a:pt x="11" y="32"/>
                  </a:cubicBezTo>
                  <a:cubicBezTo>
                    <a:pt x="0" y="55"/>
                    <a:pt x="9" y="83"/>
                    <a:pt x="32" y="95"/>
                  </a:cubicBezTo>
                  <a:close/>
                </a:path>
              </a:pathLst>
            </a:custGeom>
            <a:blipFill>
              <a:blip r:embed="rId4"/>
              <a:stretch>
                <a:fillRect/>
              </a:stretch>
            </a:blipFill>
            <a:ln w="127">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44" name="Fond Photo 3">
              <a:extLst>
                <a:ext uri="{FF2B5EF4-FFF2-40B4-BE49-F238E27FC236}">
                  <a16:creationId xmlns:a16="http://schemas.microsoft.com/office/drawing/2014/main" id="{D0FCF288-3186-4A9F-AE6E-9874FFE26F7C}"/>
                </a:ext>
              </a:extLst>
            </p:cNvPr>
            <p:cNvSpPr>
              <a:spLocks/>
            </p:cNvSpPr>
            <p:nvPr userDrawn="1"/>
          </p:nvSpPr>
          <p:spPr bwMode="auto">
            <a:xfrm>
              <a:off x="2133600" y="6280890"/>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2"/>
                  </a:cubicBezTo>
                  <a:cubicBezTo>
                    <a:pt x="0" y="55"/>
                    <a:pt x="9" y="84"/>
                    <a:pt x="32" y="95"/>
                  </a:cubicBezTo>
                  <a:cubicBezTo>
                    <a:pt x="55" y="107"/>
                    <a:pt x="83" y="98"/>
                    <a:pt x="95" y="75"/>
                  </a:cubicBezTo>
                  <a:cubicBezTo>
                    <a:pt x="107" y="52"/>
                    <a:pt x="98" y="24"/>
                    <a:pt x="75"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5" name="Photo 3-Yolla_Fadllalah">
              <a:extLst>
                <a:ext uri="{FF2B5EF4-FFF2-40B4-BE49-F238E27FC236}">
                  <a16:creationId xmlns:a16="http://schemas.microsoft.com/office/drawing/2014/main" id="{35BC4AC6-1BEB-43AC-92CB-747C949F5D2A}"/>
                </a:ext>
              </a:extLst>
            </p:cNvPr>
            <p:cNvSpPr>
              <a:spLocks/>
            </p:cNvSpPr>
            <p:nvPr userDrawn="1"/>
          </p:nvSpPr>
          <p:spPr bwMode="auto">
            <a:xfrm>
              <a:off x="2133600" y="6282476"/>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2"/>
                  </a:cubicBezTo>
                  <a:cubicBezTo>
                    <a:pt x="0" y="55"/>
                    <a:pt x="9" y="84"/>
                    <a:pt x="32" y="95"/>
                  </a:cubicBezTo>
                  <a:cubicBezTo>
                    <a:pt x="55" y="107"/>
                    <a:pt x="83" y="98"/>
                    <a:pt x="95" y="75"/>
                  </a:cubicBezTo>
                  <a:cubicBezTo>
                    <a:pt x="107" y="52"/>
                    <a:pt x="98" y="24"/>
                    <a:pt x="75" y="12"/>
                  </a:cubicBez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6" name="Fond Photo 4">
              <a:extLst>
                <a:ext uri="{FF2B5EF4-FFF2-40B4-BE49-F238E27FC236}">
                  <a16:creationId xmlns:a16="http://schemas.microsoft.com/office/drawing/2014/main" id="{F68468F3-E4C3-4DCA-99BE-6DDE2EA9752E}"/>
                </a:ext>
              </a:extLst>
            </p:cNvPr>
            <p:cNvSpPr>
              <a:spLocks/>
            </p:cNvSpPr>
            <p:nvPr userDrawn="1"/>
          </p:nvSpPr>
          <p:spPr bwMode="auto">
            <a:xfrm>
              <a:off x="3516313" y="5966783"/>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3"/>
                  </a:cubicBezTo>
                  <a:cubicBezTo>
                    <a:pt x="0" y="56"/>
                    <a:pt x="9" y="84"/>
                    <a:pt x="32" y="96"/>
                  </a:cubicBezTo>
                  <a:cubicBezTo>
                    <a:pt x="55" y="107"/>
                    <a:pt x="83" y="98"/>
                    <a:pt x="95" y="75"/>
                  </a:cubicBezTo>
                  <a:cubicBezTo>
                    <a:pt x="107" y="52"/>
                    <a:pt x="98" y="24"/>
                    <a:pt x="75"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7" name="Photo 4-Gino_Pacitto">
              <a:extLst>
                <a:ext uri="{FF2B5EF4-FFF2-40B4-BE49-F238E27FC236}">
                  <a16:creationId xmlns:a16="http://schemas.microsoft.com/office/drawing/2014/main" id="{B94AAEA9-83D2-4EB1-BA09-8B2355E3E6D8}"/>
                </a:ext>
              </a:extLst>
            </p:cNvPr>
            <p:cNvSpPr>
              <a:spLocks/>
            </p:cNvSpPr>
            <p:nvPr userDrawn="1"/>
          </p:nvSpPr>
          <p:spPr bwMode="auto">
            <a:xfrm>
              <a:off x="3516313" y="5968369"/>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3" y="9"/>
                    <a:pt x="12" y="33"/>
                  </a:cubicBezTo>
                  <a:cubicBezTo>
                    <a:pt x="0" y="56"/>
                    <a:pt x="9" y="84"/>
                    <a:pt x="32" y="96"/>
                  </a:cubicBezTo>
                  <a:cubicBezTo>
                    <a:pt x="55" y="107"/>
                    <a:pt x="83" y="98"/>
                    <a:pt x="95" y="75"/>
                  </a:cubicBezTo>
                  <a:cubicBezTo>
                    <a:pt x="107" y="52"/>
                    <a:pt x="98" y="24"/>
                    <a:pt x="75" y="12"/>
                  </a:cubicBezTo>
                  <a:close/>
                </a:path>
              </a:pathLst>
            </a:custGeom>
            <a:blipFill>
              <a:blip r:embed="rId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48" name="Fond Photo 5">
              <a:extLst>
                <a:ext uri="{FF2B5EF4-FFF2-40B4-BE49-F238E27FC236}">
                  <a16:creationId xmlns:a16="http://schemas.microsoft.com/office/drawing/2014/main" id="{D21988A9-3220-4ABB-B672-52BD1CB29321}"/>
                </a:ext>
              </a:extLst>
            </p:cNvPr>
            <p:cNvSpPr>
              <a:spLocks/>
            </p:cNvSpPr>
            <p:nvPr userDrawn="1"/>
          </p:nvSpPr>
          <p:spPr bwMode="auto">
            <a:xfrm>
              <a:off x="3757613" y="6590237"/>
              <a:ext cx="457200" cy="269688"/>
            </a:xfrm>
            <a:custGeom>
              <a:avLst/>
              <a:gdLst>
                <a:gd name="T0" fmla="*/ 69 w 96"/>
                <a:gd name="T1" fmla="*/ 11 h 57"/>
                <a:gd name="T2" fmla="*/ 6 w 96"/>
                <a:gd name="T3" fmla="*/ 32 h 57"/>
                <a:gd name="T4" fmla="*/ 1 w 96"/>
                <a:gd name="T5" fmla="*/ 57 h 57"/>
                <a:gd name="T6" fmla="*/ 94 w 96"/>
                <a:gd name="T7" fmla="*/ 57 h 57"/>
                <a:gd name="T8" fmla="*/ 69 w 96"/>
                <a:gd name="T9" fmla="*/ 11 h 57"/>
              </a:gdLst>
              <a:ahLst/>
              <a:cxnLst>
                <a:cxn ang="0">
                  <a:pos x="T0" y="T1"/>
                </a:cxn>
                <a:cxn ang="0">
                  <a:pos x="T2" y="T3"/>
                </a:cxn>
                <a:cxn ang="0">
                  <a:pos x="T4" y="T5"/>
                </a:cxn>
                <a:cxn ang="0">
                  <a:pos x="T6" y="T7"/>
                </a:cxn>
                <a:cxn ang="0">
                  <a:pos x="T8" y="T9"/>
                </a:cxn>
              </a:cxnLst>
              <a:rect l="0" t="0" r="r" b="b"/>
              <a:pathLst>
                <a:path w="96" h="57">
                  <a:moveTo>
                    <a:pt x="69" y="11"/>
                  </a:moveTo>
                  <a:cubicBezTo>
                    <a:pt x="46" y="0"/>
                    <a:pt x="18" y="9"/>
                    <a:pt x="6" y="32"/>
                  </a:cubicBezTo>
                  <a:cubicBezTo>
                    <a:pt x="2" y="40"/>
                    <a:pt x="0" y="48"/>
                    <a:pt x="1" y="57"/>
                  </a:cubicBezTo>
                  <a:cubicBezTo>
                    <a:pt x="94" y="57"/>
                    <a:pt x="94" y="57"/>
                    <a:pt x="94" y="57"/>
                  </a:cubicBezTo>
                  <a:cubicBezTo>
                    <a:pt x="96" y="38"/>
                    <a:pt x="86" y="20"/>
                    <a:pt x="69" y="1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0" name="Fond Photo 6">
              <a:extLst>
                <a:ext uri="{FF2B5EF4-FFF2-40B4-BE49-F238E27FC236}">
                  <a16:creationId xmlns:a16="http://schemas.microsoft.com/office/drawing/2014/main" id="{0DA5D9EE-528B-416B-BBE1-27E836D61761}"/>
                </a:ext>
              </a:extLst>
            </p:cNvPr>
            <p:cNvSpPr>
              <a:spLocks/>
            </p:cNvSpPr>
            <p:nvPr userDrawn="1"/>
          </p:nvSpPr>
          <p:spPr bwMode="auto">
            <a:xfrm>
              <a:off x="5105400" y="6266612"/>
              <a:ext cx="509588" cy="507647"/>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4"/>
                    <a:pt x="32" y="95"/>
                  </a:cubicBezTo>
                  <a:cubicBezTo>
                    <a:pt x="55" y="107"/>
                    <a:pt x="83" y="98"/>
                    <a:pt x="95" y="75"/>
                  </a:cubicBezTo>
                  <a:cubicBezTo>
                    <a:pt x="107" y="52"/>
                    <a:pt x="98" y="24"/>
                    <a:pt x="74" y="1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1" name="Photo 6-Jesse_Rubin">
              <a:extLst>
                <a:ext uri="{FF2B5EF4-FFF2-40B4-BE49-F238E27FC236}">
                  <a16:creationId xmlns:a16="http://schemas.microsoft.com/office/drawing/2014/main" id="{30ACBF46-FE67-4DAC-BCC0-AE001343E233}"/>
                </a:ext>
              </a:extLst>
            </p:cNvPr>
            <p:cNvSpPr>
              <a:spLocks/>
            </p:cNvSpPr>
            <p:nvPr userDrawn="1"/>
          </p:nvSpPr>
          <p:spPr bwMode="auto">
            <a:xfrm>
              <a:off x="5105400" y="6266612"/>
              <a:ext cx="509588" cy="507647"/>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4"/>
                    <a:pt x="32" y="95"/>
                  </a:cubicBezTo>
                  <a:cubicBezTo>
                    <a:pt x="55" y="107"/>
                    <a:pt x="83" y="98"/>
                    <a:pt x="95" y="75"/>
                  </a:cubicBezTo>
                  <a:cubicBezTo>
                    <a:pt x="107" y="52"/>
                    <a:pt x="98" y="24"/>
                    <a:pt x="74" y="12"/>
                  </a:cubicBez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2" name="Fond Photo 7">
              <a:extLst>
                <a:ext uri="{FF2B5EF4-FFF2-40B4-BE49-F238E27FC236}">
                  <a16:creationId xmlns:a16="http://schemas.microsoft.com/office/drawing/2014/main" id="{7052120F-D1E2-48C5-A1A6-BDBA8140A765}"/>
                </a:ext>
              </a:extLst>
            </p:cNvPr>
            <p:cNvSpPr>
              <a:spLocks/>
            </p:cNvSpPr>
            <p:nvPr userDrawn="1"/>
          </p:nvSpPr>
          <p:spPr bwMode="auto">
            <a:xfrm>
              <a:off x="5915025" y="6173015"/>
              <a:ext cx="509588" cy="506061"/>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3"/>
                    <a:pt x="32" y="95"/>
                  </a:cubicBezTo>
                  <a:cubicBezTo>
                    <a:pt x="55" y="107"/>
                    <a:pt x="83" y="98"/>
                    <a:pt x="95" y="75"/>
                  </a:cubicBezTo>
                  <a:cubicBezTo>
                    <a:pt x="107" y="52"/>
                    <a:pt x="98" y="23"/>
                    <a:pt x="74"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3" name="Photo 7-Pui_Yee_Kwan">
              <a:extLst>
                <a:ext uri="{FF2B5EF4-FFF2-40B4-BE49-F238E27FC236}">
                  <a16:creationId xmlns:a16="http://schemas.microsoft.com/office/drawing/2014/main" id="{65FE5A02-A0B1-4538-B11B-36C752899436}"/>
                </a:ext>
              </a:extLst>
            </p:cNvPr>
            <p:cNvSpPr>
              <a:spLocks/>
            </p:cNvSpPr>
            <p:nvPr userDrawn="1"/>
          </p:nvSpPr>
          <p:spPr bwMode="auto">
            <a:xfrm>
              <a:off x="5915025" y="6173015"/>
              <a:ext cx="509588" cy="506061"/>
            </a:xfrm>
            <a:custGeom>
              <a:avLst/>
              <a:gdLst>
                <a:gd name="T0" fmla="*/ 74 w 107"/>
                <a:gd name="T1" fmla="*/ 12 h 107"/>
                <a:gd name="T2" fmla="*/ 11 w 107"/>
                <a:gd name="T3" fmla="*/ 32 h 107"/>
                <a:gd name="T4" fmla="*/ 32 w 107"/>
                <a:gd name="T5" fmla="*/ 95 h 107"/>
                <a:gd name="T6" fmla="*/ 95 w 107"/>
                <a:gd name="T7" fmla="*/ 75 h 107"/>
                <a:gd name="T8" fmla="*/ 74 w 107"/>
                <a:gd name="T9" fmla="*/ 12 h 107"/>
              </a:gdLst>
              <a:ahLst/>
              <a:cxnLst>
                <a:cxn ang="0">
                  <a:pos x="T0" y="T1"/>
                </a:cxn>
                <a:cxn ang="0">
                  <a:pos x="T2" y="T3"/>
                </a:cxn>
                <a:cxn ang="0">
                  <a:pos x="T4" y="T5"/>
                </a:cxn>
                <a:cxn ang="0">
                  <a:pos x="T6" y="T7"/>
                </a:cxn>
                <a:cxn ang="0">
                  <a:pos x="T8" y="T9"/>
                </a:cxn>
              </a:cxnLst>
              <a:rect l="0" t="0" r="r" b="b"/>
              <a:pathLst>
                <a:path w="107" h="107">
                  <a:moveTo>
                    <a:pt x="74" y="12"/>
                  </a:moveTo>
                  <a:cubicBezTo>
                    <a:pt x="51" y="0"/>
                    <a:pt x="23" y="9"/>
                    <a:pt x="11" y="32"/>
                  </a:cubicBezTo>
                  <a:cubicBezTo>
                    <a:pt x="0" y="55"/>
                    <a:pt x="9" y="83"/>
                    <a:pt x="32" y="95"/>
                  </a:cubicBezTo>
                  <a:cubicBezTo>
                    <a:pt x="55" y="107"/>
                    <a:pt x="83" y="98"/>
                    <a:pt x="95" y="75"/>
                  </a:cubicBezTo>
                  <a:cubicBezTo>
                    <a:pt x="107" y="52"/>
                    <a:pt x="98" y="23"/>
                    <a:pt x="74" y="12"/>
                  </a:cubicBezTo>
                  <a:close/>
                </a:path>
              </a:pathLst>
            </a:custGeom>
            <a:blipFill>
              <a:blip r:embed="rId8"/>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4" name="Fond Photo 8">
              <a:extLst>
                <a:ext uri="{FF2B5EF4-FFF2-40B4-BE49-F238E27FC236}">
                  <a16:creationId xmlns:a16="http://schemas.microsoft.com/office/drawing/2014/main" id="{ABA739AD-09F0-4707-A765-AAE7D4DC3EC1}"/>
                </a:ext>
              </a:extLst>
            </p:cNvPr>
            <p:cNvSpPr>
              <a:spLocks/>
            </p:cNvSpPr>
            <p:nvPr userDrawn="1"/>
          </p:nvSpPr>
          <p:spPr bwMode="auto">
            <a:xfrm>
              <a:off x="7372350" y="6404629"/>
              <a:ext cx="509588" cy="455296"/>
            </a:xfrm>
            <a:custGeom>
              <a:avLst/>
              <a:gdLst>
                <a:gd name="T0" fmla="*/ 95 w 107"/>
                <a:gd name="T1" fmla="*/ 75 h 96"/>
                <a:gd name="T2" fmla="*/ 75 w 107"/>
                <a:gd name="T3" fmla="*/ 12 h 96"/>
                <a:gd name="T4" fmla="*/ 12 w 107"/>
                <a:gd name="T5" fmla="*/ 32 h 96"/>
                <a:gd name="T6" fmla="*/ 32 w 107"/>
                <a:gd name="T7" fmla="*/ 95 h 96"/>
                <a:gd name="T8" fmla="*/ 33 w 107"/>
                <a:gd name="T9" fmla="*/ 96 h 96"/>
                <a:gd name="T10" fmla="*/ 74 w 107"/>
                <a:gd name="T11" fmla="*/ 96 h 96"/>
                <a:gd name="T12" fmla="*/ 95 w 107"/>
                <a:gd name="T13" fmla="*/ 75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95" y="75"/>
                  </a:moveTo>
                  <a:cubicBezTo>
                    <a:pt x="107" y="52"/>
                    <a:pt x="98" y="24"/>
                    <a:pt x="75" y="12"/>
                  </a:cubicBezTo>
                  <a:cubicBezTo>
                    <a:pt x="52" y="0"/>
                    <a:pt x="24" y="9"/>
                    <a:pt x="12" y="32"/>
                  </a:cubicBezTo>
                  <a:cubicBezTo>
                    <a:pt x="0" y="55"/>
                    <a:pt x="9" y="84"/>
                    <a:pt x="32" y="95"/>
                  </a:cubicBezTo>
                  <a:cubicBezTo>
                    <a:pt x="33" y="96"/>
                    <a:pt x="33" y="96"/>
                    <a:pt x="33" y="96"/>
                  </a:cubicBezTo>
                  <a:cubicBezTo>
                    <a:pt x="74" y="96"/>
                    <a:pt x="74" y="96"/>
                    <a:pt x="74" y="96"/>
                  </a:cubicBezTo>
                  <a:cubicBezTo>
                    <a:pt x="83" y="92"/>
                    <a:pt x="91" y="84"/>
                    <a:pt x="95" y="7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5" name="Photo 8-Geoffrey_Mo">
              <a:extLst>
                <a:ext uri="{FF2B5EF4-FFF2-40B4-BE49-F238E27FC236}">
                  <a16:creationId xmlns:a16="http://schemas.microsoft.com/office/drawing/2014/main" id="{1A8141BF-4C48-4D12-B293-7E336828B2D5}"/>
                </a:ext>
              </a:extLst>
            </p:cNvPr>
            <p:cNvSpPr>
              <a:spLocks/>
            </p:cNvSpPr>
            <p:nvPr userDrawn="1"/>
          </p:nvSpPr>
          <p:spPr bwMode="auto">
            <a:xfrm>
              <a:off x="7372350" y="6404629"/>
              <a:ext cx="509588" cy="455296"/>
            </a:xfrm>
            <a:custGeom>
              <a:avLst/>
              <a:gdLst>
                <a:gd name="T0" fmla="*/ 95 w 107"/>
                <a:gd name="T1" fmla="*/ 75 h 96"/>
                <a:gd name="T2" fmla="*/ 75 w 107"/>
                <a:gd name="T3" fmla="*/ 12 h 96"/>
                <a:gd name="T4" fmla="*/ 12 w 107"/>
                <a:gd name="T5" fmla="*/ 32 h 96"/>
                <a:gd name="T6" fmla="*/ 32 w 107"/>
                <a:gd name="T7" fmla="*/ 95 h 96"/>
                <a:gd name="T8" fmla="*/ 33 w 107"/>
                <a:gd name="T9" fmla="*/ 96 h 96"/>
                <a:gd name="T10" fmla="*/ 74 w 107"/>
                <a:gd name="T11" fmla="*/ 96 h 96"/>
                <a:gd name="T12" fmla="*/ 95 w 107"/>
                <a:gd name="T13" fmla="*/ 75 h 96"/>
              </a:gdLst>
              <a:ahLst/>
              <a:cxnLst>
                <a:cxn ang="0">
                  <a:pos x="T0" y="T1"/>
                </a:cxn>
                <a:cxn ang="0">
                  <a:pos x="T2" y="T3"/>
                </a:cxn>
                <a:cxn ang="0">
                  <a:pos x="T4" y="T5"/>
                </a:cxn>
                <a:cxn ang="0">
                  <a:pos x="T6" y="T7"/>
                </a:cxn>
                <a:cxn ang="0">
                  <a:pos x="T8" y="T9"/>
                </a:cxn>
                <a:cxn ang="0">
                  <a:pos x="T10" y="T11"/>
                </a:cxn>
                <a:cxn ang="0">
                  <a:pos x="T12" y="T13"/>
                </a:cxn>
              </a:cxnLst>
              <a:rect l="0" t="0" r="r" b="b"/>
              <a:pathLst>
                <a:path w="107" h="96">
                  <a:moveTo>
                    <a:pt x="95" y="75"/>
                  </a:moveTo>
                  <a:cubicBezTo>
                    <a:pt x="107" y="52"/>
                    <a:pt x="98" y="24"/>
                    <a:pt x="75" y="12"/>
                  </a:cubicBezTo>
                  <a:cubicBezTo>
                    <a:pt x="52" y="0"/>
                    <a:pt x="24" y="9"/>
                    <a:pt x="12" y="32"/>
                  </a:cubicBezTo>
                  <a:cubicBezTo>
                    <a:pt x="0" y="55"/>
                    <a:pt x="9" y="84"/>
                    <a:pt x="32" y="95"/>
                  </a:cubicBezTo>
                  <a:cubicBezTo>
                    <a:pt x="33" y="96"/>
                    <a:pt x="33" y="96"/>
                    <a:pt x="33" y="96"/>
                  </a:cubicBezTo>
                  <a:cubicBezTo>
                    <a:pt x="74" y="96"/>
                    <a:pt x="74" y="96"/>
                    <a:pt x="74" y="96"/>
                  </a:cubicBezTo>
                  <a:cubicBezTo>
                    <a:pt x="83" y="92"/>
                    <a:pt x="91" y="84"/>
                    <a:pt x="95" y="75"/>
                  </a:cubicBezTo>
                  <a:close/>
                </a:path>
              </a:pathLst>
            </a:custGeom>
            <a:blipFill dpi="0" rotWithShape="1">
              <a:blip r:embed="rId9"/>
              <a:srcRect/>
              <a:stretch>
                <a:fillRect l="2000" t="-3000" r="-4000" b="-5000"/>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6" name="Fond Photo 9">
              <a:extLst>
                <a:ext uri="{FF2B5EF4-FFF2-40B4-BE49-F238E27FC236}">
                  <a16:creationId xmlns:a16="http://schemas.microsoft.com/office/drawing/2014/main" id="{573EAF7C-8F3B-48EE-A8A4-3B2E9803392D}"/>
                </a:ext>
              </a:extLst>
            </p:cNvPr>
            <p:cNvSpPr>
              <a:spLocks/>
            </p:cNvSpPr>
            <p:nvPr userDrawn="1"/>
          </p:nvSpPr>
          <p:spPr bwMode="auto">
            <a:xfrm>
              <a:off x="8720138" y="607307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5" y="107"/>
                    <a:pt x="83" y="98"/>
                    <a:pt x="95" y="75"/>
                  </a:cubicBezTo>
                  <a:cubicBezTo>
                    <a:pt x="107" y="52"/>
                    <a:pt x="98" y="24"/>
                    <a:pt x="75" y="1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7" name="Photo 9-Lana_Poirier">
              <a:extLst>
                <a:ext uri="{FF2B5EF4-FFF2-40B4-BE49-F238E27FC236}">
                  <a16:creationId xmlns:a16="http://schemas.microsoft.com/office/drawing/2014/main" id="{4E4E5FC2-954D-41DB-BB62-851E6C0D8967}"/>
                </a:ext>
              </a:extLst>
            </p:cNvPr>
            <p:cNvSpPr>
              <a:spLocks/>
            </p:cNvSpPr>
            <p:nvPr userDrawn="1"/>
          </p:nvSpPr>
          <p:spPr bwMode="auto">
            <a:xfrm>
              <a:off x="8720138" y="6073072"/>
              <a:ext cx="509588" cy="507647"/>
            </a:xfrm>
            <a:custGeom>
              <a:avLst/>
              <a:gdLst>
                <a:gd name="T0" fmla="*/ 75 w 107"/>
                <a:gd name="T1" fmla="*/ 12 h 107"/>
                <a:gd name="T2" fmla="*/ 12 w 107"/>
                <a:gd name="T3" fmla="*/ 33 h 107"/>
                <a:gd name="T4" fmla="*/ 32 w 107"/>
                <a:gd name="T5" fmla="*/ 96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3"/>
                  </a:cubicBezTo>
                  <a:cubicBezTo>
                    <a:pt x="0" y="56"/>
                    <a:pt x="9" y="84"/>
                    <a:pt x="32" y="96"/>
                  </a:cubicBezTo>
                  <a:cubicBezTo>
                    <a:pt x="55" y="107"/>
                    <a:pt x="83" y="98"/>
                    <a:pt x="95" y="75"/>
                  </a:cubicBezTo>
                  <a:cubicBezTo>
                    <a:pt x="107" y="52"/>
                    <a:pt x="98" y="24"/>
                    <a:pt x="75" y="12"/>
                  </a:cubicBezTo>
                  <a:close/>
                </a:path>
              </a:pathLst>
            </a:cu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8" name="Fond Photo 10">
              <a:extLst>
                <a:ext uri="{FF2B5EF4-FFF2-40B4-BE49-F238E27FC236}">
                  <a16:creationId xmlns:a16="http://schemas.microsoft.com/office/drawing/2014/main" id="{6ABAC255-C5A5-49E1-B7B8-099E66798899}"/>
                </a:ext>
              </a:extLst>
            </p:cNvPr>
            <p:cNvSpPr>
              <a:spLocks/>
            </p:cNvSpPr>
            <p:nvPr userDrawn="1"/>
          </p:nvSpPr>
          <p:spPr bwMode="auto">
            <a:xfrm>
              <a:off x="9348788" y="5375056"/>
              <a:ext cx="509588" cy="507647"/>
            </a:xfrm>
            <a:custGeom>
              <a:avLst/>
              <a:gdLst>
                <a:gd name="T0" fmla="*/ 32 w 107"/>
                <a:gd name="T1" fmla="*/ 96 h 107"/>
                <a:gd name="T2" fmla="*/ 95 w 107"/>
                <a:gd name="T3" fmla="*/ 75 h 107"/>
                <a:gd name="T4" fmla="*/ 75 w 107"/>
                <a:gd name="T5" fmla="*/ 12 h 107"/>
                <a:gd name="T6" fmla="*/ 12 w 107"/>
                <a:gd name="T7" fmla="*/ 33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4" y="98"/>
                    <a:pt x="95" y="75"/>
                  </a:cubicBezTo>
                  <a:cubicBezTo>
                    <a:pt x="107" y="52"/>
                    <a:pt x="98" y="24"/>
                    <a:pt x="75" y="12"/>
                  </a:cubicBezTo>
                  <a:cubicBezTo>
                    <a:pt x="52" y="0"/>
                    <a:pt x="24" y="10"/>
                    <a:pt x="12" y="33"/>
                  </a:cubicBezTo>
                  <a:cubicBezTo>
                    <a:pt x="0" y="56"/>
                    <a:pt x="9" y="84"/>
                    <a:pt x="32" y="9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59" name="Photo 10-Doug_Paul">
              <a:extLst>
                <a:ext uri="{FF2B5EF4-FFF2-40B4-BE49-F238E27FC236}">
                  <a16:creationId xmlns:a16="http://schemas.microsoft.com/office/drawing/2014/main" id="{2CDB5CAC-C6F9-416C-9C5F-497B1A207154}"/>
                </a:ext>
              </a:extLst>
            </p:cNvPr>
            <p:cNvSpPr>
              <a:spLocks/>
            </p:cNvSpPr>
            <p:nvPr userDrawn="1"/>
          </p:nvSpPr>
          <p:spPr bwMode="auto">
            <a:xfrm>
              <a:off x="9348788" y="5373470"/>
              <a:ext cx="509588" cy="507647"/>
            </a:xfrm>
            <a:custGeom>
              <a:avLst/>
              <a:gdLst>
                <a:gd name="T0" fmla="*/ 32 w 107"/>
                <a:gd name="T1" fmla="*/ 96 h 107"/>
                <a:gd name="T2" fmla="*/ 95 w 107"/>
                <a:gd name="T3" fmla="*/ 75 h 107"/>
                <a:gd name="T4" fmla="*/ 75 w 107"/>
                <a:gd name="T5" fmla="*/ 12 h 107"/>
                <a:gd name="T6" fmla="*/ 12 w 107"/>
                <a:gd name="T7" fmla="*/ 33 h 107"/>
                <a:gd name="T8" fmla="*/ 32 w 107"/>
                <a:gd name="T9" fmla="*/ 96 h 107"/>
              </a:gdLst>
              <a:ahLst/>
              <a:cxnLst>
                <a:cxn ang="0">
                  <a:pos x="T0" y="T1"/>
                </a:cxn>
                <a:cxn ang="0">
                  <a:pos x="T2" y="T3"/>
                </a:cxn>
                <a:cxn ang="0">
                  <a:pos x="T4" y="T5"/>
                </a:cxn>
                <a:cxn ang="0">
                  <a:pos x="T6" y="T7"/>
                </a:cxn>
                <a:cxn ang="0">
                  <a:pos x="T8" y="T9"/>
                </a:cxn>
              </a:cxnLst>
              <a:rect l="0" t="0" r="r" b="b"/>
              <a:pathLst>
                <a:path w="107" h="107">
                  <a:moveTo>
                    <a:pt x="32" y="96"/>
                  </a:moveTo>
                  <a:cubicBezTo>
                    <a:pt x="55" y="107"/>
                    <a:pt x="84" y="98"/>
                    <a:pt x="95" y="75"/>
                  </a:cubicBezTo>
                  <a:cubicBezTo>
                    <a:pt x="107" y="52"/>
                    <a:pt x="98" y="24"/>
                    <a:pt x="75" y="12"/>
                  </a:cubicBezTo>
                  <a:cubicBezTo>
                    <a:pt x="52" y="0"/>
                    <a:pt x="24" y="10"/>
                    <a:pt x="12" y="33"/>
                  </a:cubicBezTo>
                  <a:cubicBezTo>
                    <a:pt x="0" y="56"/>
                    <a:pt x="9" y="84"/>
                    <a:pt x="32" y="96"/>
                  </a:cubicBezTo>
                  <a:close/>
                </a:path>
              </a:pathLst>
            </a:custGeom>
            <a:blipFill>
              <a:blip r:embed="rId11"/>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60" name="Fond Photo 11">
              <a:extLst>
                <a:ext uri="{FF2B5EF4-FFF2-40B4-BE49-F238E27FC236}">
                  <a16:creationId xmlns:a16="http://schemas.microsoft.com/office/drawing/2014/main" id="{27839F7E-096E-48DD-8252-8729228CDF17}"/>
                </a:ext>
              </a:extLst>
            </p:cNvPr>
            <p:cNvSpPr>
              <a:spLocks/>
            </p:cNvSpPr>
            <p:nvPr userDrawn="1"/>
          </p:nvSpPr>
          <p:spPr bwMode="auto">
            <a:xfrm>
              <a:off x="10067925" y="6252335"/>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5" y="75"/>
                  </a:cubicBezTo>
                  <a:cubicBezTo>
                    <a:pt x="107" y="52"/>
                    <a:pt x="98" y="24"/>
                    <a:pt x="75" y="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61" name="Photo 11-Isseu_Dia">
              <a:extLst>
                <a:ext uri="{FF2B5EF4-FFF2-40B4-BE49-F238E27FC236}">
                  <a16:creationId xmlns:a16="http://schemas.microsoft.com/office/drawing/2014/main" id="{8CD441D0-E681-4D4D-B2A4-8B855CFB40D1}"/>
                </a:ext>
              </a:extLst>
            </p:cNvPr>
            <p:cNvSpPr>
              <a:spLocks/>
            </p:cNvSpPr>
            <p:nvPr userDrawn="1"/>
          </p:nvSpPr>
          <p:spPr bwMode="auto">
            <a:xfrm>
              <a:off x="10067925" y="6250748"/>
              <a:ext cx="509588" cy="507647"/>
            </a:xfrm>
            <a:custGeom>
              <a:avLst/>
              <a:gdLst>
                <a:gd name="T0" fmla="*/ 75 w 107"/>
                <a:gd name="T1" fmla="*/ 12 h 107"/>
                <a:gd name="T2" fmla="*/ 12 w 107"/>
                <a:gd name="T3" fmla="*/ 32 h 107"/>
                <a:gd name="T4" fmla="*/ 32 w 107"/>
                <a:gd name="T5" fmla="*/ 95 h 107"/>
                <a:gd name="T6" fmla="*/ 95 w 107"/>
                <a:gd name="T7" fmla="*/ 75 h 107"/>
                <a:gd name="T8" fmla="*/ 75 w 107"/>
                <a:gd name="T9" fmla="*/ 12 h 107"/>
              </a:gdLst>
              <a:ahLst/>
              <a:cxnLst>
                <a:cxn ang="0">
                  <a:pos x="T0" y="T1"/>
                </a:cxn>
                <a:cxn ang="0">
                  <a:pos x="T2" y="T3"/>
                </a:cxn>
                <a:cxn ang="0">
                  <a:pos x="T4" y="T5"/>
                </a:cxn>
                <a:cxn ang="0">
                  <a:pos x="T6" y="T7"/>
                </a:cxn>
                <a:cxn ang="0">
                  <a:pos x="T8" y="T9"/>
                </a:cxn>
              </a:cxnLst>
              <a:rect l="0" t="0" r="r" b="b"/>
              <a:pathLst>
                <a:path w="107" h="107">
                  <a:moveTo>
                    <a:pt x="75" y="12"/>
                  </a:moveTo>
                  <a:cubicBezTo>
                    <a:pt x="52" y="0"/>
                    <a:pt x="24" y="9"/>
                    <a:pt x="12" y="32"/>
                  </a:cubicBezTo>
                  <a:cubicBezTo>
                    <a:pt x="0" y="55"/>
                    <a:pt x="9" y="84"/>
                    <a:pt x="32" y="95"/>
                  </a:cubicBezTo>
                  <a:cubicBezTo>
                    <a:pt x="55" y="107"/>
                    <a:pt x="84" y="98"/>
                    <a:pt x="95" y="75"/>
                  </a:cubicBezTo>
                  <a:cubicBezTo>
                    <a:pt x="107" y="52"/>
                    <a:pt x="98" y="24"/>
                    <a:pt x="75" y="12"/>
                  </a:cubicBezTo>
                  <a:close/>
                </a:path>
              </a:pathLst>
            </a:custGeom>
            <a:blipFill>
              <a:blip r:embed="rId12"/>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62" name="Fond Photo 12">
              <a:extLst>
                <a:ext uri="{FF2B5EF4-FFF2-40B4-BE49-F238E27FC236}">
                  <a16:creationId xmlns:a16="http://schemas.microsoft.com/office/drawing/2014/main" id="{C1BEF490-FE3B-4FEA-8056-F382502A1CD5}"/>
                </a:ext>
              </a:extLst>
            </p:cNvPr>
            <p:cNvSpPr>
              <a:spLocks/>
            </p:cNvSpPr>
            <p:nvPr userDrawn="1"/>
          </p:nvSpPr>
          <p:spPr bwMode="auto">
            <a:xfrm>
              <a:off x="11358563" y="5892222"/>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8"/>
                    <a:pt x="95" y="74"/>
                  </a:cubicBezTo>
                  <a:cubicBezTo>
                    <a:pt x="107" y="51"/>
                    <a:pt x="98" y="23"/>
                    <a:pt x="75"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63" name="Photo 12-Amine_Karmouni">
              <a:extLst>
                <a:ext uri="{FF2B5EF4-FFF2-40B4-BE49-F238E27FC236}">
                  <a16:creationId xmlns:a16="http://schemas.microsoft.com/office/drawing/2014/main" id="{BD4B3FB9-6210-49B7-82EE-7A5AFDE62D1D}"/>
                </a:ext>
              </a:extLst>
            </p:cNvPr>
            <p:cNvSpPr>
              <a:spLocks/>
            </p:cNvSpPr>
            <p:nvPr userDrawn="1"/>
          </p:nvSpPr>
          <p:spPr bwMode="auto">
            <a:xfrm>
              <a:off x="11358563" y="5892222"/>
              <a:ext cx="509588" cy="507647"/>
            </a:xfrm>
            <a:custGeom>
              <a:avLst/>
              <a:gdLst>
                <a:gd name="T0" fmla="*/ 75 w 107"/>
                <a:gd name="T1" fmla="*/ 11 h 107"/>
                <a:gd name="T2" fmla="*/ 12 w 107"/>
                <a:gd name="T3" fmla="*/ 32 h 107"/>
                <a:gd name="T4" fmla="*/ 32 w 107"/>
                <a:gd name="T5" fmla="*/ 95 h 107"/>
                <a:gd name="T6" fmla="*/ 95 w 107"/>
                <a:gd name="T7" fmla="*/ 74 h 107"/>
                <a:gd name="T8" fmla="*/ 75 w 107"/>
                <a:gd name="T9" fmla="*/ 11 h 107"/>
              </a:gdLst>
              <a:ahLst/>
              <a:cxnLst>
                <a:cxn ang="0">
                  <a:pos x="T0" y="T1"/>
                </a:cxn>
                <a:cxn ang="0">
                  <a:pos x="T2" y="T3"/>
                </a:cxn>
                <a:cxn ang="0">
                  <a:pos x="T4" y="T5"/>
                </a:cxn>
                <a:cxn ang="0">
                  <a:pos x="T6" y="T7"/>
                </a:cxn>
                <a:cxn ang="0">
                  <a:pos x="T8" y="T9"/>
                </a:cxn>
              </a:cxnLst>
              <a:rect l="0" t="0" r="r" b="b"/>
              <a:pathLst>
                <a:path w="107" h="107">
                  <a:moveTo>
                    <a:pt x="75" y="11"/>
                  </a:moveTo>
                  <a:cubicBezTo>
                    <a:pt x="52" y="0"/>
                    <a:pt x="23" y="9"/>
                    <a:pt x="12" y="32"/>
                  </a:cubicBezTo>
                  <a:cubicBezTo>
                    <a:pt x="0" y="55"/>
                    <a:pt x="9" y="83"/>
                    <a:pt x="32" y="95"/>
                  </a:cubicBezTo>
                  <a:cubicBezTo>
                    <a:pt x="55" y="107"/>
                    <a:pt x="83" y="98"/>
                    <a:pt x="95" y="74"/>
                  </a:cubicBezTo>
                  <a:cubicBezTo>
                    <a:pt x="107" y="51"/>
                    <a:pt x="98" y="23"/>
                    <a:pt x="75" y="11"/>
                  </a:cubicBezTo>
                  <a:close/>
                </a:path>
              </a:pathLst>
            </a:custGeom>
            <a:blipFill>
              <a:blip r:embed="rId13"/>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28" name="Photo-Amy_William">
              <a:extLst>
                <a:ext uri="{FF2B5EF4-FFF2-40B4-BE49-F238E27FC236}">
                  <a16:creationId xmlns:a16="http://schemas.microsoft.com/office/drawing/2014/main" id="{A655C4AA-D636-493B-A818-B56D969FABF6}"/>
                </a:ext>
              </a:extLst>
            </p:cNvPr>
            <p:cNvSpPr>
              <a:spLocks/>
            </p:cNvSpPr>
            <p:nvPr userDrawn="1"/>
          </p:nvSpPr>
          <p:spPr bwMode="auto">
            <a:xfrm>
              <a:off x="10652125" y="5532110"/>
              <a:ext cx="509588" cy="507647"/>
            </a:xfrm>
            <a:custGeom>
              <a:avLst/>
              <a:gdLst>
                <a:gd name="T0" fmla="*/ 32 w 107"/>
                <a:gd name="T1" fmla="*/ 95 h 107"/>
                <a:gd name="T2" fmla="*/ 95 w 107"/>
                <a:gd name="T3" fmla="*/ 75 h 107"/>
                <a:gd name="T4" fmla="*/ 74 w 107"/>
                <a:gd name="T5" fmla="*/ 12 h 107"/>
                <a:gd name="T6" fmla="*/ 11 w 107"/>
                <a:gd name="T7" fmla="*/ 32 h 107"/>
                <a:gd name="T8" fmla="*/ 32 w 107"/>
                <a:gd name="T9" fmla="*/ 95 h 107"/>
              </a:gdLst>
              <a:ahLst/>
              <a:cxnLst>
                <a:cxn ang="0">
                  <a:pos x="T0" y="T1"/>
                </a:cxn>
                <a:cxn ang="0">
                  <a:pos x="T2" y="T3"/>
                </a:cxn>
                <a:cxn ang="0">
                  <a:pos x="T4" y="T5"/>
                </a:cxn>
                <a:cxn ang="0">
                  <a:pos x="T6" y="T7"/>
                </a:cxn>
                <a:cxn ang="0">
                  <a:pos x="T8" y="T9"/>
                </a:cxn>
              </a:cxnLst>
              <a:rect l="0" t="0" r="r" b="b"/>
              <a:pathLst>
                <a:path w="107" h="107">
                  <a:moveTo>
                    <a:pt x="32" y="95"/>
                  </a:moveTo>
                  <a:cubicBezTo>
                    <a:pt x="55" y="107"/>
                    <a:pt x="83" y="98"/>
                    <a:pt x="95" y="75"/>
                  </a:cubicBezTo>
                  <a:cubicBezTo>
                    <a:pt x="107" y="52"/>
                    <a:pt x="97" y="23"/>
                    <a:pt x="74" y="12"/>
                  </a:cubicBezTo>
                  <a:cubicBezTo>
                    <a:pt x="51" y="0"/>
                    <a:pt x="23" y="9"/>
                    <a:pt x="11" y="32"/>
                  </a:cubicBezTo>
                  <a:cubicBezTo>
                    <a:pt x="0" y="55"/>
                    <a:pt x="9" y="83"/>
                    <a:pt x="32" y="95"/>
                  </a:cubicBezTo>
                  <a:close/>
                </a:path>
              </a:pathLst>
            </a:custGeom>
            <a:blipFill dpi="0" rotWithShape="1">
              <a:blip r:embed="rId14"/>
              <a:srcRect/>
              <a:stretch>
                <a:fillRect/>
              </a:stretch>
            </a:blipFill>
            <a:ln w="127">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64" name="Fond Photo 13">
              <a:extLst>
                <a:ext uri="{FF2B5EF4-FFF2-40B4-BE49-F238E27FC236}">
                  <a16:creationId xmlns:a16="http://schemas.microsoft.com/office/drawing/2014/main" id="{159A914B-5B85-4A07-921C-5752B250C246}"/>
                </a:ext>
              </a:extLst>
            </p:cNvPr>
            <p:cNvSpPr>
              <a:spLocks/>
            </p:cNvSpPr>
            <p:nvPr userDrawn="1"/>
          </p:nvSpPr>
          <p:spPr bwMode="auto">
            <a:xfrm>
              <a:off x="11596688" y="6509331"/>
              <a:ext cx="481013" cy="350594"/>
            </a:xfrm>
            <a:custGeom>
              <a:avLst/>
              <a:gdLst>
                <a:gd name="T0" fmla="*/ 70 w 101"/>
                <a:gd name="T1" fmla="*/ 12 h 74"/>
                <a:gd name="T2" fmla="*/ 6 w 101"/>
                <a:gd name="T3" fmla="*/ 32 h 74"/>
                <a:gd name="T4" fmla="*/ 6 w 101"/>
                <a:gd name="T5" fmla="*/ 74 h 74"/>
                <a:gd name="T6" fmla="*/ 90 w 101"/>
                <a:gd name="T7" fmla="*/ 74 h 74"/>
                <a:gd name="T8" fmla="*/ 70 w 101"/>
                <a:gd name="T9" fmla="*/ 12 h 74"/>
              </a:gdLst>
              <a:ahLst/>
              <a:cxnLst>
                <a:cxn ang="0">
                  <a:pos x="T0" y="T1"/>
                </a:cxn>
                <a:cxn ang="0">
                  <a:pos x="T2" y="T3"/>
                </a:cxn>
                <a:cxn ang="0">
                  <a:pos x="T4" y="T5"/>
                </a:cxn>
                <a:cxn ang="0">
                  <a:pos x="T6" y="T7"/>
                </a:cxn>
                <a:cxn ang="0">
                  <a:pos x="T8" y="T9"/>
                </a:cxn>
              </a:cxnLst>
              <a:rect l="0" t="0" r="r" b="b"/>
              <a:pathLst>
                <a:path w="101" h="74">
                  <a:moveTo>
                    <a:pt x="70" y="12"/>
                  </a:moveTo>
                  <a:cubicBezTo>
                    <a:pt x="47" y="0"/>
                    <a:pt x="18" y="9"/>
                    <a:pt x="6" y="32"/>
                  </a:cubicBezTo>
                  <a:cubicBezTo>
                    <a:pt x="0" y="46"/>
                    <a:pt x="0" y="61"/>
                    <a:pt x="6" y="74"/>
                  </a:cubicBezTo>
                  <a:cubicBezTo>
                    <a:pt x="90" y="74"/>
                    <a:pt x="90" y="74"/>
                    <a:pt x="90" y="74"/>
                  </a:cubicBezTo>
                  <a:cubicBezTo>
                    <a:pt x="101" y="51"/>
                    <a:pt x="92" y="23"/>
                    <a:pt x="70" y="1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sp>
        <p:nvSpPr>
          <p:cNvPr id="2" name="Titre 1">
            <a:extLst>
              <a:ext uri="{FF2B5EF4-FFF2-40B4-BE49-F238E27FC236}">
                <a16:creationId xmlns:a16="http://schemas.microsoft.com/office/drawing/2014/main" id="{6F1C8E28-8A19-4C41-80B0-CEF82E18554B}"/>
              </a:ext>
            </a:extLst>
          </p:cNvPr>
          <p:cNvSpPr>
            <a:spLocks noGrp="1"/>
          </p:cNvSpPr>
          <p:nvPr userDrawn="1">
            <p:ph type="ctrTitle"/>
          </p:nvPr>
        </p:nvSpPr>
        <p:spPr>
          <a:xfrm>
            <a:off x="341024" y="1580660"/>
            <a:ext cx="11509952" cy="2856476"/>
          </a:xfrm>
        </p:spPr>
        <p:txBody>
          <a:bodyPr lIns="0" tIns="0" rIns="0" bIns="0" anchor="b">
            <a:normAutofit/>
          </a:bodyPr>
          <a:lstStyle>
            <a:lvl1pPr algn="ctr">
              <a:defRPr sz="6000" spc="-150" baseline="0">
                <a:solidFill>
                  <a:schemeClr val="bg1"/>
                </a:solidFill>
              </a:defRPr>
            </a:lvl1pPr>
          </a:lstStyle>
          <a:p>
            <a:r>
              <a:rPr lang="fr-FR"/>
              <a:t>Modifiez le style du titre</a:t>
            </a:r>
            <a:endParaRPr lang="fr-CA"/>
          </a:p>
        </p:txBody>
      </p:sp>
      <p:sp>
        <p:nvSpPr>
          <p:cNvPr id="3" name="Sous-titre 2">
            <a:extLst>
              <a:ext uri="{FF2B5EF4-FFF2-40B4-BE49-F238E27FC236}">
                <a16:creationId xmlns:a16="http://schemas.microsoft.com/office/drawing/2014/main" id="{E5FB1A26-62D5-4F98-906A-F2E96C8766D9}"/>
              </a:ext>
            </a:extLst>
          </p:cNvPr>
          <p:cNvSpPr>
            <a:spLocks noGrp="1"/>
          </p:cNvSpPr>
          <p:nvPr userDrawn="1">
            <p:ph type="subTitle" idx="1"/>
          </p:nvPr>
        </p:nvSpPr>
        <p:spPr>
          <a:xfrm>
            <a:off x="341024" y="4462272"/>
            <a:ext cx="11509952" cy="909873"/>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grpSp>
        <p:nvGrpSpPr>
          <p:cNvPr id="78" name="SIGNATURE FR fond BLANC">
            <a:extLst>
              <a:ext uri="{FF2B5EF4-FFF2-40B4-BE49-F238E27FC236}">
                <a16:creationId xmlns:a16="http://schemas.microsoft.com/office/drawing/2014/main" id="{8D7AE764-6FC9-4871-A392-D81348231D65}"/>
              </a:ext>
            </a:extLst>
          </p:cNvPr>
          <p:cNvGrpSpPr>
            <a:grpSpLocks noChangeAspect="1"/>
          </p:cNvGrpSpPr>
          <p:nvPr userDrawn="1"/>
        </p:nvGrpSpPr>
        <p:grpSpPr bwMode="auto">
          <a:xfrm>
            <a:off x="9381744" y="457066"/>
            <a:ext cx="2471880" cy="998219"/>
            <a:chOff x="-2" y="596"/>
            <a:chExt cx="7154" cy="2889"/>
          </a:xfrm>
        </p:grpSpPr>
        <p:sp>
          <p:nvSpPr>
            <p:cNvPr id="79" name="AutoShape 31">
              <a:extLst>
                <a:ext uri="{FF2B5EF4-FFF2-40B4-BE49-F238E27FC236}">
                  <a16:creationId xmlns:a16="http://schemas.microsoft.com/office/drawing/2014/main" id="{142FCB13-28EC-4397-A69E-D4C09C083F56}"/>
                </a:ext>
              </a:extLst>
            </p:cNvPr>
            <p:cNvSpPr>
              <a:spLocks noChangeAspect="1" noChangeArrowheads="1" noTextEdit="1"/>
            </p:cNvSpPr>
            <p:nvPr/>
          </p:nvSpPr>
          <p:spPr bwMode="auto">
            <a:xfrm>
              <a:off x="0" y="600"/>
              <a:ext cx="7152"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0" name="Oval 34">
              <a:extLst>
                <a:ext uri="{FF2B5EF4-FFF2-40B4-BE49-F238E27FC236}">
                  <a16:creationId xmlns:a16="http://schemas.microsoft.com/office/drawing/2014/main" id="{CB4A6A08-118A-4C69-8CD1-2067DB0F8DE6}"/>
                </a:ext>
              </a:extLst>
            </p:cNvPr>
            <p:cNvSpPr>
              <a:spLocks noChangeArrowheads="1"/>
            </p:cNvSpPr>
            <p:nvPr/>
          </p:nvSpPr>
          <p:spPr bwMode="auto">
            <a:xfrm>
              <a:off x="1136" y="2523"/>
              <a:ext cx="960" cy="957"/>
            </a:xfrm>
            <a:prstGeom prst="ellipse">
              <a:avLst/>
            </a:prstGeom>
            <a:solidFill>
              <a:srgbClr val="F7DC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1" name="Freeform 36">
              <a:extLst>
                <a:ext uri="{FF2B5EF4-FFF2-40B4-BE49-F238E27FC236}">
                  <a16:creationId xmlns:a16="http://schemas.microsoft.com/office/drawing/2014/main" id="{D62CFBAD-1F98-48D1-9033-12006766D02D}"/>
                </a:ext>
              </a:extLst>
            </p:cNvPr>
            <p:cNvSpPr>
              <a:spLocks/>
            </p:cNvSpPr>
            <p:nvPr/>
          </p:nvSpPr>
          <p:spPr bwMode="auto">
            <a:xfrm>
              <a:off x="981" y="600"/>
              <a:ext cx="2746" cy="961"/>
            </a:xfrm>
            <a:custGeom>
              <a:avLst/>
              <a:gdLst>
                <a:gd name="T0" fmla="*/ 115 w 655"/>
                <a:gd name="T1" fmla="*/ 229 h 229"/>
                <a:gd name="T2" fmla="*/ 0 w 655"/>
                <a:gd name="T3" fmla="*/ 114 h 229"/>
                <a:gd name="T4" fmla="*/ 115 w 655"/>
                <a:gd name="T5" fmla="*/ 0 h 229"/>
                <a:gd name="T6" fmla="*/ 540 w 655"/>
                <a:gd name="T7" fmla="*/ 0 h 229"/>
                <a:gd name="T8" fmla="*/ 655 w 655"/>
                <a:gd name="T9" fmla="*/ 114 h 229"/>
                <a:gd name="T10" fmla="*/ 540 w 655"/>
                <a:gd name="T11" fmla="*/ 229 h 229"/>
                <a:gd name="T12" fmla="*/ 115 w 655"/>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655" h="229">
                  <a:moveTo>
                    <a:pt x="115" y="229"/>
                  </a:moveTo>
                  <a:cubicBezTo>
                    <a:pt x="51" y="229"/>
                    <a:pt x="0" y="177"/>
                    <a:pt x="0" y="114"/>
                  </a:cubicBezTo>
                  <a:cubicBezTo>
                    <a:pt x="0" y="51"/>
                    <a:pt x="51" y="0"/>
                    <a:pt x="115" y="0"/>
                  </a:cubicBezTo>
                  <a:cubicBezTo>
                    <a:pt x="540" y="0"/>
                    <a:pt x="540" y="0"/>
                    <a:pt x="540" y="0"/>
                  </a:cubicBezTo>
                  <a:cubicBezTo>
                    <a:pt x="603" y="0"/>
                    <a:pt x="655" y="51"/>
                    <a:pt x="655" y="114"/>
                  </a:cubicBezTo>
                  <a:cubicBezTo>
                    <a:pt x="655" y="177"/>
                    <a:pt x="603" y="229"/>
                    <a:pt x="540" y="229"/>
                  </a:cubicBezTo>
                  <a:lnTo>
                    <a:pt x="115" y="22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2" name="Freeform 37">
              <a:extLst>
                <a:ext uri="{FF2B5EF4-FFF2-40B4-BE49-F238E27FC236}">
                  <a16:creationId xmlns:a16="http://schemas.microsoft.com/office/drawing/2014/main" id="{C9CE4CAB-4B01-4EB2-B1A3-2DC68C783B1D}"/>
                </a:ext>
              </a:extLst>
            </p:cNvPr>
            <p:cNvSpPr>
              <a:spLocks/>
            </p:cNvSpPr>
            <p:nvPr/>
          </p:nvSpPr>
          <p:spPr bwMode="auto">
            <a:xfrm>
              <a:off x="1966" y="1561"/>
              <a:ext cx="3224" cy="962"/>
            </a:xfrm>
            <a:custGeom>
              <a:avLst/>
              <a:gdLst>
                <a:gd name="T0" fmla="*/ 114 w 769"/>
                <a:gd name="T1" fmla="*/ 229 h 229"/>
                <a:gd name="T2" fmla="*/ 0 w 769"/>
                <a:gd name="T3" fmla="*/ 114 h 229"/>
                <a:gd name="T4" fmla="*/ 114 w 769"/>
                <a:gd name="T5" fmla="*/ 0 h 229"/>
                <a:gd name="T6" fmla="*/ 654 w 769"/>
                <a:gd name="T7" fmla="*/ 0 h 229"/>
                <a:gd name="T8" fmla="*/ 769 w 769"/>
                <a:gd name="T9" fmla="*/ 114 h 229"/>
                <a:gd name="T10" fmla="*/ 654 w 769"/>
                <a:gd name="T11" fmla="*/ 229 h 229"/>
                <a:gd name="T12" fmla="*/ 114 w 76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769" h="229">
                  <a:moveTo>
                    <a:pt x="114" y="229"/>
                  </a:moveTo>
                  <a:cubicBezTo>
                    <a:pt x="51" y="229"/>
                    <a:pt x="0" y="177"/>
                    <a:pt x="0" y="114"/>
                  </a:cubicBezTo>
                  <a:cubicBezTo>
                    <a:pt x="0" y="51"/>
                    <a:pt x="51" y="0"/>
                    <a:pt x="114" y="0"/>
                  </a:cubicBezTo>
                  <a:cubicBezTo>
                    <a:pt x="654" y="0"/>
                    <a:pt x="654" y="0"/>
                    <a:pt x="654" y="0"/>
                  </a:cubicBezTo>
                  <a:cubicBezTo>
                    <a:pt x="717" y="0"/>
                    <a:pt x="769" y="51"/>
                    <a:pt x="769" y="114"/>
                  </a:cubicBezTo>
                  <a:cubicBezTo>
                    <a:pt x="769" y="177"/>
                    <a:pt x="717" y="229"/>
                    <a:pt x="654" y="229"/>
                  </a:cubicBezTo>
                  <a:lnTo>
                    <a:pt x="114" y="229"/>
                  </a:ln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3" name="Oval 38">
              <a:extLst>
                <a:ext uri="{FF2B5EF4-FFF2-40B4-BE49-F238E27FC236}">
                  <a16:creationId xmlns:a16="http://schemas.microsoft.com/office/drawing/2014/main" id="{065ABF2D-2F37-4621-929C-B6F9A96B71C5}"/>
                </a:ext>
              </a:extLst>
            </p:cNvPr>
            <p:cNvSpPr>
              <a:spLocks noChangeArrowheads="1"/>
            </p:cNvSpPr>
            <p:nvPr/>
          </p:nvSpPr>
          <p:spPr bwMode="auto">
            <a:xfrm>
              <a:off x="3748" y="600"/>
              <a:ext cx="960" cy="961"/>
            </a:xfrm>
            <a:prstGeom prst="ellipse">
              <a:avLst/>
            </a:pr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4" name="Oval 40">
              <a:extLst>
                <a:ext uri="{FF2B5EF4-FFF2-40B4-BE49-F238E27FC236}">
                  <a16:creationId xmlns:a16="http://schemas.microsoft.com/office/drawing/2014/main" id="{DE4ADB11-1A7B-4C11-874C-D5431B2B977D}"/>
                </a:ext>
              </a:extLst>
            </p:cNvPr>
            <p:cNvSpPr>
              <a:spLocks noChangeArrowheads="1"/>
            </p:cNvSpPr>
            <p:nvPr/>
          </p:nvSpPr>
          <p:spPr bwMode="auto">
            <a:xfrm>
              <a:off x="6192" y="1561"/>
              <a:ext cx="960" cy="96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5" name="Rectangle 41">
              <a:extLst>
                <a:ext uri="{FF2B5EF4-FFF2-40B4-BE49-F238E27FC236}">
                  <a16:creationId xmlns:a16="http://schemas.microsoft.com/office/drawing/2014/main" id="{0EDA24E5-DECE-47F3-8D5D-EE6E03661118}"/>
                </a:ext>
              </a:extLst>
            </p:cNvPr>
            <p:cNvSpPr>
              <a:spLocks noChangeArrowheads="1"/>
            </p:cNvSpPr>
            <p:nvPr/>
          </p:nvSpPr>
          <p:spPr bwMode="auto">
            <a:xfrm>
              <a:off x="1522" y="789"/>
              <a:ext cx="84"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6" name="Freeform 42">
              <a:extLst>
                <a:ext uri="{FF2B5EF4-FFF2-40B4-BE49-F238E27FC236}">
                  <a16:creationId xmlns:a16="http://schemas.microsoft.com/office/drawing/2014/main" id="{26E298BB-29CB-49B0-B689-35DDF211F6B2}"/>
                </a:ext>
              </a:extLst>
            </p:cNvPr>
            <p:cNvSpPr>
              <a:spLocks/>
            </p:cNvSpPr>
            <p:nvPr/>
          </p:nvSpPr>
          <p:spPr bwMode="auto">
            <a:xfrm>
              <a:off x="1643" y="785"/>
              <a:ext cx="105" cy="176"/>
            </a:xfrm>
            <a:custGeom>
              <a:avLst/>
              <a:gdLst>
                <a:gd name="T0" fmla="*/ 12 w 25"/>
                <a:gd name="T1" fmla="*/ 0 h 42"/>
                <a:gd name="T2" fmla="*/ 25 w 25"/>
                <a:gd name="T3" fmla="*/ 14 h 42"/>
                <a:gd name="T4" fmla="*/ 2 w 25"/>
                <a:gd name="T5" fmla="*/ 42 h 42"/>
                <a:gd name="T6" fmla="*/ 2 w 25"/>
                <a:gd name="T7" fmla="*/ 33 h 42"/>
                <a:gd name="T8" fmla="*/ 14 w 25"/>
                <a:gd name="T9" fmla="*/ 20 h 42"/>
                <a:gd name="T10" fmla="*/ 11 w 25"/>
                <a:gd name="T11" fmla="*/ 21 h 42"/>
                <a:gd name="T12" fmla="*/ 0 w 25"/>
                <a:gd name="T13" fmla="*/ 10 h 42"/>
                <a:gd name="T14" fmla="*/ 12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12" y="0"/>
                  </a:moveTo>
                  <a:cubicBezTo>
                    <a:pt x="20" y="0"/>
                    <a:pt x="25" y="6"/>
                    <a:pt x="25" y="14"/>
                  </a:cubicBezTo>
                  <a:cubicBezTo>
                    <a:pt x="25" y="33"/>
                    <a:pt x="11" y="41"/>
                    <a:pt x="2" y="42"/>
                  </a:cubicBezTo>
                  <a:cubicBezTo>
                    <a:pt x="2" y="33"/>
                    <a:pt x="2" y="33"/>
                    <a:pt x="2" y="33"/>
                  </a:cubicBezTo>
                  <a:cubicBezTo>
                    <a:pt x="8" y="32"/>
                    <a:pt x="14" y="27"/>
                    <a:pt x="14" y="20"/>
                  </a:cubicBezTo>
                  <a:cubicBezTo>
                    <a:pt x="13" y="21"/>
                    <a:pt x="12" y="21"/>
                    <a:pt x="11" y="21"/>
                  </a:cubicBezTo>
                  <a:cubicBezTo>
                    <a:pt x="5" y="21"/>
                    <a:pt x="0" y="16"/>
                    <a:pt x="0" y="10"/>
                  </a:cubicBezTo>
                  <a:cubicBezTo>
                    <a:pt x="0" y="5"/>
                    <a:pt x="5" y="0"/>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7" name="Freeform 43">
              <a:extLst>
                <a:ext uri="{FF2B5EF4-FFF2-40B4-BE49-F238E27FC236}">
                  <a16:creationId xmlns:a16="http://schemas.microsoft.com/office/drawing/2014/main" id="{859209AF-90DA-497F-9D6B-F0935397F53E}"/>
                </a:ext>
              </a:extLst>
            </p:cNvPr>
            <p:cNvSpPr>
              <a:spLocks noEditPoints="1"/>
            </p:cNvSpPr>
            <p:nvPr/>
          </p:nvSpPr>
          <p:spPr bwMode="auto">
            <a:xfrm>
              <a:off x="1744" y="923"/>
              <a:ext cx="298" cy="324"/>
            </a:xfrm>
            <a:custGeom>
              <a:avLst/>
              <a:gdLst>
                <a:gd name="T0" fmla="*/ 70 w 71"/>
                <a:gd name="T1" fmla="*/ 54 h 77"/>
                <a:gd name="T2" fmla="*/ 37 w 71"/>
                <a:gd name="T3" fmla="*/ 77 h 77"/>
                <a:gd name="T4" fmla="*/ 0 w 71"/>
                <a:gd name="T5" fmla="*/ 38 h 77"/>
                <a:gd name="T6" fmla="*/ 35 w 71"/>
                <a:gd name="T7" fmla="*/ 0 h 77"/>
                <a:gd name="T8" fmla="*/ 71 w 71"/>
                <a:gd name="T9" fmla="*/ 37 h 77"/>
                <a:gd name="T10" fmla="*/ 71 w 71"/>
                <a:gd name="T11" fmla="*/ 43 h 77"/>
                <a:gd name="T12" fmla="*/ 19 w 71"/>
                <a:gd name="T13" fmla="*/ 43 h 77"/>
                <a:gd name="T14" fmla="*/ 37 w 71"/>
                <a:gd name="T15" fmla="*/ 60 h 77"/>
                <a:gd name="T16" fmla="*/ 54 w 71"/>
                <a:gd name="T17" fmla="*/ 49 h 77"/>
                <a:gd name="T18" fmla="*/ 70 w 71"/>
                <a:gd name="T19" fmla="*/ 54 h 77"/>
                <a:gd name="T20" fmla="*/ 52 w 71"/>
                <a:gd name="T21" fmla="*/ 30 h 77"/>
                <a:gd name="T22" fmla="*/ 36 w 71"/>
                <a:gd name="T23" fmla="*/ 16 h 77"/>
                <a:gd name="T24" fmla="*/ 20 w 71"/>
                <a:gd name="T25" fmla="*/ 30 h 77"/>
                <a:gd name="T26" fmla="*/ 52 w 71"/>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7">
                  <a:moveTo>
                    <a:pt x="70" y="54"/>
                  </a:moveTo>
                  <a:cubicBezTo>
                    <a:pt x="66" y="66"/>
                    <a:pt x="55" y="77"/>
                    <a:pt x="37" y="77"/>
                  </a:cubicBezTo>
                  <a:cubicBezTo>
                    <a:pt x="17" y="77"/>
                    <a:pt x="0" y="62"/>
                    <a:pt x="0" y="38"/>
                  </a:cubicBezTo>
                  <a:cubicBezTo>
                    <a:pt x="0" y="15"/>
                    <a:pt x="17" y="0"/>
                    <a:pt x="35" y="0"/>
                  </a:cubicBezTo>
                  <a:cubicBezTo>
                    <a:pt x="58" y="0"/>
                    <a:pt x="71" y="14"/>
                    <a:pt x="71" y="37"/>
                  </a:cubicBezTo>
                  <a:cubicBezTo>
                    <a:pt x="71" y="40"/>
                    <a:pt x="71" y="43"/>
                    <a:pt x="71" y="43"/>
                  </a:cubicBezTo>
                  <a:cubicBezTo>
                    <a:pt x="19" y="43"/>
                    <a:pt x="19" y="43"/>
                    <a:pt x="19" y="43"/>
                  </a:cubicBezTo>
                  <a:cubicBezTo>
                    <a:pt x="20" y="53"/>
                    <a:pt x="28" y="60"/>
                    <a:pt x="37" y="60"/>
                  </a:cubicBezTo>
                  <a:cubicBezTo>
                    <a:pt x="46" y="60"/>
                    <a:pt x="51" y="55"/>
                    <a:pt x="54" y="49"/>
                  </a:cubicBezTo>
                  <a:lnTo>
                    <a:pt x="70" y="54"/>
                  </a:lnTo>
                  <a:close/>
                  <a:moveTo>
                    <a:pt x="52" y="30"/>
                  </a:moveTo>
                  <a:cubicBezTo>
                    <a:pt x="52" y="23"/>
                    <a:pt x="47" y="16"/>
                    <a:pt x="36" y="16"/>
                  </a:cubicBezTo>
                  <a:cubicBezTo>
                    <a:pt x="26" y="16"/>
                    <a:pt x="20" y="23"/>
                    <a:pt x="20"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8" name="Freeform 44">
              <a:extLst>
                <a:ext uri="{FF2B5EF4-FFF2-40B4-BE49-F238E27FC236}">
                  <a16:creationId xmlns:a16="http://schemas.microsoft.com/office/drawing/2014/main" id="{AFF90AC1-C87F-4175-9669-F8FF1CDFBA44}"/>
                </a:ext>
              </a:extLst>
            </p:cNvPr>
            <p:cNvSpPr>
              <a:spLocks/>
            </p:cNvSpPr>
            <p:nvPr/>
          </p:nvSpPr>
          <p:spPr bwMode="auto">
            <a:xfrm>
              <a:off x="2054" y="923"/>
              <a:ext cx="248" cy="324"/>
            </a:xfrm>
            <a:custGeom>
              <a:avLst/>
              <a:gdLst>
                <a:gd name="T0" fmla="*/ 17 w 59"/>
                <a:gd name="T1" fmla="*/ 51 h 77"/>
                <a:gd name="T2" fmla="*/ 30 w 59"/>
                <a:gd name="T3" fmla="*/ 62 h 77"/>
                <a:gd name="T4" fmla="*/ 40 w 59"/>
                <a:gd name="T5" fmla="*/ 54 h 77"/>
                <a:gd name="T6" fmla="*/ 32 w 59"/>
                <a:gd name="T7" fmla="*/ 47 h 77"/>
                <a:gd name="T8" fmla="*/ 23 w 59"/>
                <a:gd name="T9" fmla="*/ 45 h 77"/>
                <a:gd name="T10" fmla="*/ 2 w 59"/>
                <a:gd name="T11" fmla="*/ 24 h 77"/>
                <a:gd name="T12" fmla="*/ 29 w 59"/>
                <a:gd name="T13" fmla="*/ 0 h 77"/>
                <a:gd name="T14" fmla="*/ 58 w 59"/>
                <a:gd name="T15" fmla="*/ 21 h 77"/>
                <a:gd name="T16" fmla="*/ 41 w 59"/>
                <a:gd name="T17" fmla="*/ 24 h 77"/>
                <a:gd name="T18" fmla="*/ 30 w 59"/>
                <a:gd name="T19" fmla="*/ 15 h 77"/>
                <a:gd name="T20" fmla="*/ 20 w 59"/>
                <a:gd name="T21" fmla="*/ 22 h 77"/>
                <a:gd name="T22" fmla="*/ 27 w 59"/>
                <a:gd name="T23" fmla="*/ 28 h 77"/>
                <a:gd name="T24" fmla="*/ 37 w 59"/>
                <a:gd name="T25" fmla="*/ 31 h 77"/>
                <a:gd name="T26" fmla="*/ 59 w 59"/>
                <a:gd name="T27" fmla="*/ 53 h 77"/>
                <a:gd name="T28" fmla="*/ 31 w 59"/>
                <a:gd name="T29" fmla="*/ 77 h 77"/>
                <a:gd name="T30" fmla="*/ 0 w 59"/>
                <a:gd name="T31" fmla="*/ 54 h 77"/>
                <a:gd name="T32" fmla="*/ 17 w 59"/>
                <a:gd name="T3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77">
                  <a:moveTo>
                    <a:pt x="17" y="51"/>
                  </a:moveTo>
                  <a:cubicBezTo>
                    <a:pt x="18" y="56"/>
                    <a:pt x="22" y="62"/>
                    <a:pt x="30" y="62"/>
                  </a:cubicBezTo>
                  <a:cubicBezTo>
                    <a:pt x="37" y="62"/>
                    <a:pt x="40" y="58"/>
                    <a:pt x="40" y="54"/>
                  </a:cubicBezTo>
                  <a:cubicBezTo>
                    <a:pt x="40" y="51"/>
                    <a:pt x="38" y="49"/>
                    <a:pt x="32" y="47"/>
                  </a:cubicBezTo>
                  <a:cubicBezTo>
                    <a:pt x="23" y="45"/>
                    <a:pt x="23" y="45"/>
                    <a:pt x="23" y="45"/>
                  </a:cubicBezTo>
                  <a:cubicBezTo>
                    <a:pt x="9" y="42"/>
                    <a:pt x="2" y="34"/>
                    <a:pt x="2" y="24"/>
                  </a:cubicBezTo>
                  <a:cubicBezTo>
                    <a:pt x="2" y="11"/>
                    <a:pt x="14" y="0"/>
                    <a:pt x="29" y="0"/>
                  </a:cubicBezTo>
                  <a:cubicBezTo>
                    <a:pt x="50" y="0"/>
                    <a:pt x="57" y="13"/>
                    <a:pt x="58" y="21"/>
                  </a:cubicBezTo>
                  <a:cubicBezTo>
                    <a:pt x="41" y="24"/>
                    <a:pt x="41" y="24"/>
                    <a:pt x="41" y="24"/>
                  </a:cubicBezTo>
                  <a:cubicBezTo>
                    <a:pt x="41" y="20"/>
                    <a:pt x="38" y="15"/>
                    <a:pt x="30" y="15"/>
                  </a:cubicBezTo>
                  <a:cubicBezTo>
                    <a:pt x="24" y="15"/>
                    <a:pt x="20" y="18"/>
                    <a:pt x="20" y="22"/>
                  </a:cubicBezTo>
                  <a:cubicBezTo>
                    <a:pt x="20" y="25"/>
                    <a:pt x="23" y="28"/>
                    <a:pt x="27" y="28"/>
                  </a:cubicBezTo>
                  <a:cubicBezTo>
                    <a:pt x="37" y="31"/>
                    <a:pt x="37" y="31"/>
                    <a:pt x="37" y="31"/>
                  </a:cubicBezTo>
                  <a:cubicBezTo>
                    <a:pt x="51" y="34"/>
                    <a:pt x="59" y="42"/>
                    <a:pt x="59" y="53"/>
                  </a:cubicBezTo>
                  <a:cubicBezTo>
                    <a:pt x="59" y="65"/>
                    <a:pt x="50" y="77"/>
                    <a:pt x="31" y="77"/>
                  </a:cubicBezTo>
                  <a:cubicBezTo>
                    <a:pt x="9" y="77"/>
                    <a:pt x="1" y="62"/>
                    <a:pt x="0" y="54"/>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9" name="Freeform 45">
              <a:extLst>
                <a:ext uri="{FF2B5EF4-FFF2-40B4-BE49-F238E27FC236}">
                  <a16:creationId xmlns:a16="http://schemas.microsoft.com/office/drawing/2014/main" id="{0A829C77-C0F7-4FFA-8A96-DBEA698F7848}"/>
                </a:ext>
              </a:extLst>
            </p:cNvPr>
            <p:cNvSpPr>
              <a:spLocks noEditPoints="1"/>
            </p:cNvSpPr>
            <p:nvPr/>
          </p:nvSpPr>
          <p:spPr bwMode="auto">
            <a:xfrm>
              <a:off x="2331" y="923"/>
              <a:ext cx="314" cy="428"/>
            </a:xfrm>
            <a:custGeom>
              <a:avLst/>
              <a:gdLst>
                <a:gd name="T0" fmla="*/ 0 w 75"/>
                <a:gd name="T1" fmla="*/ 102 h 102"/>
                <a:gd name="T2" fmla="*/ 0 w 75"/>
                <a:gd name="T3" fmla="*/ 2 h 102"/>
                <a:gd name="T4" fmla="*/ 19 w 75"/>
                <a:gd name="T5" fmla="*/ 2 h 102"/>
                <a:gd name="T6" fmla="*/ 19 w 75"/>
                <a:gd name="T7" fmla="*/ 11 h 102"/>
                <a:gd name="T8" fmla="*/ 41 w 75"/>
                <a:gd name="T9" fmla="*/ 0 h 102"/>
                <a:gd name="T10" fmla="*/ 75 w 75"/>
                <a:gd name="T11" fmla="*/ 38 h 102"/>
                <a:gd name="T12" fmla="*/ 41 w 75"/>
                <a:gd name="T13" fmla="*/ 76 h 102"/>
                <a:gd name="T14" fmla="*/ 20 w 75"/>
                <a:gd name="T15" fmla="*/ 67 h 102"/>
                <a:gd name="T16" fmla="*/ 20 w 75"/>
                <a:gd name="T17" fmla="*/ 102 h 102"/>
                <a:gd name="T18" fmla="*/ 0 w 75"/>
                <a:gd name="T19" fmla="*/ 102 h 102"/>
                <a:gd name="T20" fmla="*/ 38 w 75"/>
                <a:gd name="T21" fmla="*/ 18 h 102"/>
                <a:gd name="T22" fmla="*/ 19 w 75"/>
                <a:gd name="T23" fmla="*/ 38 h 102"/>
                <a:gd name="T24" fmla="*/ 38 w 75"/>
                <a:gd name="T25" fmla="*/ 59 h 102"/>
                <a:gd name="T26" fmla="*/ 55 w 75"/>
                <a:gd name="T27" fmla="*/ 38 h 102"/>
                <a:gd name="T28" fmla="*/ 38 w 75"/>
                <a:gd name="T2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02">
                  <a:moveTo>
                    <a:pt x="0" y="102"/>
                  </a:moveTo>
                  <a:cubicBezTo>
                    <a:pt x="0" y="2"/>
                    <a:pt x="0" y="2"/>
                    <a:pt x="0" y="2"/>
                  </a:cubicBezTo>
                  <a:cubicBezTo>
                    <a:pt x="19" y="2"/>
                    <a:pt x="19" y="2"/>
                    <a:pt x="19" y="2"/>
                  </a:cubicBezTo>
                  <a:cubicBezTo>
                    <a:pt x="19" y="11"/>
                    <a:pt x="19" y="11"/>
                    <a:pt x="19" y="11"/>
                  </a:cubicBezTo>
                  <a:cubicBezTo>
                    <a:pt x="22" y="5"/>
                    <a:pt x="31" y="0"/>
                    <a:pt x="41" y="0"/>
                  </a:cubicBezTo>
                  <a:cubicBezTo>
                    <a:pt x="63" y="0"/>
                    <a:pt x="75" y="17"/>
                    <a:pt x="75" y="38"/>
                  </a:cubicBezTo>
                  <a:cubicBezTo>
                    <a:pt x="75" y="60"/>
                    <a:pt x="61" y="76"/>
                    <a:pt x="41" y="76"/>
                  </a:cubicBezTo>
                  <a:cubicBezTo>
                    <a:pt x="31" y="76"/>
                    <a:pt x="23" y="72"/>
                    <a:pt x="20" y="67"/>
                  </a:cubicBezTo>
                  <a:cubicBezTo>
                    <a:pt x="20" y="102"/>
                    <a:pt x="20" y="102"/>
                    <a:pt x="20" y="102"/>
                  </a:cubicBezTo>
                  <a:lnTo>
                    <a:pt x="0" y="102"/>
                  </a:lnTo>
                  <a:close/>
                  <a:moveTo>
                    <a:pt x="38" y="18"/>
                  </a:moveTo>
                  <a:cubicBezTo>
                    <a:pt x="28" y="18"/>
                    <a:pt x="19" y="25"/>
                    <a:pt x="19" y="38"/>
                  </a:cubicBezTo>
                  <a:cubicBezTo>
                    <a:pt x="19" y="51"/>
                    <a:pt x="28" y="59"/>
                    <a:pt x="38" y="59"/>
                  </a:cubicBezTo>
                  <a:cubicBezTo>
                    <a:pt x="48" y="59"/>
                    <a:pt x="55" y="51"/>
                    <a:pt x="55" y="38"/>
                  </a:cubicBezTo>
                  <a:cubicBezTo>
                    <a:pt x="55" y="25"/>
                    <a:pt x="48" y="18"/>
                    <a:pt x="3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0" name="Freeform 46">
              <a:extLst>
                <a:ext uri="{FF2B5EF4-FFF2-40B4-BE49-F238E27FC236}">
                  <a16:creationId xmlns:a16="http://schemas.microsoft.com/office/drawing/2014/main" id="{1CA91BC9-96A0-461D-88F0-C4383E368B9F}"/>
                </a:ext>
              </a:extLst>
            </p:cNvPr>
            <p:cNvSpPr>
              <a:spLocks/>
            </p:cNvSpPr>
            <p:nvPr/>
          </p:nvSpPr>
          <p:spPr bwMode="auto">
            <a:xfrm>
              <a:off x="2679" y="932"/>
              <a:ext cx="184" cy="302"/>
            </a:xfrm>
            <a:custGeom>
              <a:avLst/>
              <a:gdLst>
                <a:gd name="T0" fmla="*/ 44 w 44"/>
                <a:gd name="T1" fmla="*/ 19 h 72"/>
                <a:gd name="T2" fmla="*/ 38 w 44"/>
                <a:gd name="T3" fmla="*/ 19 h 72"/>
                <a:gd name="T4" fmla="*/ 19 w 44"/>
                <a:gd name="T5" fmla="*/ 39 h 72"/>
                <a:gd name="T6" fmla="*/ 19 w 44"/>
                <a:gd name="T7" fmla="*/ 72 h 72"/>
                <a:gd name="T8" fmla="*/ 0 w 44"/>
                <a:gd name="T9" fmla="*/ 72 h 72"/>
                <a:gd name="T10" fmla="*/ 0 w 44"/>
                <a:gd name="T11" fmla="*/ 0 h 72"/>
                <a:gd name="T12" fmla="*/ 19 w 44"/>
                <a:gd name="T13" fmla="*/ 0 h 72"/>
                <a:gd name="T14" fmla="*/ 19 w 44"/>
                <a:gd name="T15" fmla="*/ 11 h 72"/>
                <a:gd name="T16" fmla="*/ 39 w 44"/>
                <a:gd name="T17" fmla="*/ 0 h 72"/>
                <a:gd name="T18" fmla="*/ 44 w 44"/>
                <a:gd name="T19" fmla="*/ 0 h 72"/>
                <a:gd name="T20" fmla="*/ 44 w 44"/>
                <a:gd name="T21" fmla="*/ 1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72">
                  <a:moveTo>
                    <a:pt x="44" y="19"/>
                  </a:moveTo>
                  <a:cubicBezTo>
                    <a:pt x="42" y="19"/>
                    <a:pt x="40" y="19"/>
                    <a:pt x="38" y="19"/>
                  </a:cubicBezTo>
                  <a:cubicBezTo>
                    <a:pt x="28" y="19"/>
                    <a:pt x="19" y="24"/>
                    <a:pt x="19" y="39"/>
                  </a:cubicBezTo>
                  <a:cubicBezTo>
                    <a:pt x="19" y="72"/>
                    <a:pt x="19" y="72"/>
                    <a:pt x="19" y="72"/>
                  </a:cubicBezTo>
                  <a:cubicBezTo>
                    <a:pt x="0" y="72"/>
                    <a:pt x="0" y="72"/>
                    <a:pt x="0" y="72"/>
                  </a:cubicBezTo>
                  <a:cubicBezTo>
                    <a:pt x="0" y="0"/>
                    <a:pt x="0" y="0"/>
                    <a:pt x="0" y="0"/>
                  </a:cubicBezTo>
                  <a:cubicBezTo>
                    <a:pt x="19" y="0"/>
                    <a:pt x="19" y="0"/>
                    <a:pt x="19" y="0"/>
                  </a:cubicBezTo>
                  <a:cubicBezTo>
                    <a:pt x="19" y="11"/>
                    <a:pt x="19" y="11"/>
                    <a:pt x="19" y="11"/>
                  </a:cubicBezTo>
                  <a:cubicBezTo>
                    <a:pt x="23" y="1"/>
                    <a:pt x="33" y="0"/>
                    <a:pt x="39" y="0"/>
                  </a:cubicBezTo>
                  <a:cubicBezTo>
                    <a:pt x="41" y="0"/>
                    <a:pt x="42" y="0"/>
                    <a:pt x="44" y="0"/>
                  </a:cubicBezTo>
                  <a:lnTo>
                    <a:pt x="4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1" name="Freeform 47">
              <a:extLst>
                <a:ext uri="{FF2B5EF4-FFF2-40B4-BE49-F238E27FC236}">
                  <a16:creationId xmlns:a16="http://schemas.microsoft.com/office/drawing/2014/main" id="{20EA26E4-661E-4648-B94F-EB2C02E30D94}"/>
                </a:ext>
              </a:extLst>
            </p:cNvPr>
            <p:cNvSpPr>
              <a:spLocks noEditPoints="1"/>
            </p:cNvSpPr>
            <p:nvPr/>
          </p:nvSpPr>
          <p:spPr bwMode="auto">
            <a:xfrm>
              <a:off x="2884" y="780"/>
              <a:ext cx="101" cy="454"/>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3 w 24"/>
                <a:gd name="T11" fmla="*/ 108 h 108"/>
                <a:gd name="T12" fmla="*/ 3 w 24"/>
                <a:gd name="T13" fmla="*/ 36 h 108"/>
                <a:gd name="T14" fmla="*/ 22 w 24"/>
                <a:gd name="T15" fmla="*/ 36 h 108"/>
                <a:gd name="T16" fmla="*/ 22 w 24"/>
                <a:gd name="T17" fmla="*/ 108 h 108"/>
                <a:gd name="T18" fmla="*/ 3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6"/>
                    <a:pt x="24" y="12"/>
                  </a:cubicBezTo>
                  <a:cubicBezTo>
                    <a:pt x="24" y="19"/>
                    <a:pt x="19" y="24"/>
                    <a:pt x="12" y="24"/>
                  </a:cubicBezTo>
                  <a:cubicBezTo>
                    <a:pt x="6" y="24"/>
                    <a:pt x="0" y="19"/>
                    <a:pt x="0" y="12"/>
                  </a:cubicBezTo>
                  <a:cubicBezTo>
                    <a:pt x="0" y="6"/>
                    <a:pt x="6" y="0"/>
                    <a:pt x="12" y="0"/>
                  </a:cubicBezTo>
                  <a:close/>
                  <a:moveTo>
                    <a:pt x="3" y="108"/>
                  </a:moveTo>
                  <a:cubicBezTo>
                    <a:pt x="3" y="36"/>
                    <a:pt x="3" y="36"/>
                    <a:pt x="3" y="36"/>
                  </a:cubicBezTo>
                  <a:cubicBezTo>
                    <a:pt x="22" y="36"/>
                    <a:pt x="22" y="36"/>
                    <a:pt x="22" y="36"/>
                  </a:cubicBezTo>
                  <a:cubicBezTo>
                    <a:pt x="22" y="108"/>
                    <a:pt x="22" y="108"/>
                    <a:pt x="22" y="108"/>
                  </a:cubicBezTo>
                  <a:lnTo>
                    <a:pt x="3"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2" name="Freeform 48">
              <a:extLst>
                <a:ext uri="{FF2B5EF4-FFF2-40B4-BE49-F238E27FC236}">
                  <a16:creationId xmlns:a16="http://schemas.microsoft.com/office/drawing/2014/main" id="{73030A3F-C430-423D-BA65-8BDB4A09C7AA}"/>
                </a:ext>
              </a:extLst>
            </p:cNvPr>
            <p:cNvSpPr>
              <a:spLocks/>
            </p:cNvSpPr>
            <p:nvPr/>
          </p:nvSpPr>
          <p:spPr bwMode="auto">
            <a:xfrm>
              <a:off x="3010" y="843"/>
              <a:ext cx="197" cy="395"/>
            </a:xfrm>
            <a:custGeom>
              <a:avLst/>
              <a:gdLst>
                <a:gd name="T0" fmla="*/ 32 w 47"/>
                <a:gd name="T1" fmla="*/ 21 h 94"/>
                <a:gd name="T2" fmla="*/ 47 w 47"/>
                <a:gd name="T3" fmla="*/ 21 h 94"/>
                <a:gd name="T4" fmla="*/ 47 w 47"/>
                <a:gd name="T5" fmla="*/ 38 h 94"/>
                <a:gd name="T6" fmla="*/ 32 w 47"/>
                <a:gd name="T7" fmla="*/ 38 h 94"/>
                <a:gd name="T8" fmla="*/ 32 w 47"/>
                <a:gd name="T9" fmla="*/ 69 h 94"/>
                <a:gd name="T10" fmla="*/ 41 w 47"/>
                <a:gd name="T11" fmla="*/ 77 h 94"/>
                <a:gd name="T12" fmla="*/ 47 w 47"/>
                <a:gd name="T13" fmla="*/ 76 h 94"/>
                <a:gd name="T14" fmla="*/ 47 w 47"/>
                <a:gd name="T15" fmla="*/ 93 h 94"/>
                <a:gd name="T16" fmla="*/ 36 w 47"/>
                <a:gd name="T17" fmla="*/ 94 h 94"/>
                <a:gd name="T18" fmla="*/ 13 w 47"/>
                <a:gd name="T19" fmla="*/ 72 h 94"/>
                <a:gd name="T20" fmla="*/ 13 w 47"/>
                <a:gd name="T21" fmla="*/ 38 h 94"/>
                <a:gd name="T22" fmla="*/ 0 w 47"/>
                <a:gd name="T23" fmla="*/ 38 h 94"/>
                <a:gd name="T24" fmla="*/ 0 w 47"/>
                <a:gd name="T25" fmla="*/ 21 h 94"/>
                <a:gd name="T26" fmla="*/ 3 w 47"/>
                <a:gd name="T27" fmla="*/ 21 h 94"/>
                <a:gd name="T28" fmla="*/ 14 w 47"/>
                <a:gd name="T29" fmla="*/ 10 h 94"/>
                <a:gd name="T30" fmla="*/ 14 w 47"/>
                <a:gd name="T31" fmla="*/ 0 h 94"/>
                <a:gd name="T32" fmla="*/ 32 w 47"/>
                <a:gd name="T33" fmla="*/ 0 h 94"/>
                <a:gd name="T34" fmla="*/ 32 w 47"/>
                <a:gd name="T35"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4">
                  <a:moveTo>
                    <a:pt x="32" y="21"/>
                  </a:moveTo>
                  <a:cubicBezTo>
                    <a:pt x="47" y="21"/>
                    <a:pt x="47" y="21"/>
                    <a:pt x="47" y="21"/>
                  </a:cubicBezTo>
                  <a:cubicBezTo>
                    <a:pt x="47" y="38"/>
                    <a:pt x="47" y="38"/>
                    <a:pt x="47" y="38"/>
                  </a:cubicBezTo>
                  <a:cubicBezTo>
                    <a:pt x="32" y="38"/>
                    <a:pt x="32" y="38"/>
                    <a:pt x="32" y="38"/>
                  </a:cubicBezTo>
                  <a:cubicBezTo>
                    <a:pt x="32" y="69"/>
                    <a:pt x="32" y="69"/>
                    <a:pt x="32" y="69"/>
                  </a:cubicBezTo>
                  <a:cubicBezTo>
                    <a:pt x="32" y="75"/>
                    <a:pt x="35" y="77"/>
                    <a:pt x="41" y="77"/>
                  </a:cubicBezTo>
                  <a:cubicBezTo>
                    <a:pt x="43" y="77"/>
                    <a:pt x="46" y="77"/>
                    <a:pt x="47" y="76"/>
                  </a:cubicBezTo>
                  <a:cubicBezTo>
                    <a:pt x="47" y="93"/>
                    <a:pt x="47" y="93"/>
                    <a:pt x="47" y="93"/>
                  </a:cubicBezTo>
                  <a:cubicBezTo>
                    <a:pt x="45" y="93"/>
                    <a:pt x="41" y="94"/>
                    <a:pt x="36" y="94"/>
                  </a:cubicBezTo>
                  <a:cubicBezTo>
                    <a:pt x="22" y="94"/>
                    <a:pt x="13" y="86"/>
                    <a:pt x="13" y="72"/>
                  </a:cubicBezTo>
                  <a:cubicBezTo>
                    <a:pt x="13" y="38"/>
                    <a:pt x="13" y="38"/>
                    <a:pt x="13" y="38"/>
                  </a:cubicBezTo>
                  <a:cubicBezTo>
                    <a:pt x="0" y="38"/>
                    <a:pt x="0" y="38"/>
                    <a:pt x="0" y="38"/>
                  </a:cubicBezTo>
                  <a:cubicBezTo>
                    <a:pt x="0" y="21"/>
                    <a:pt x="0" y="21"/>
                    <a:pt x="0" y="21"/>
                  </a:cubicBezTo>
                  <a:cubicBezTo>
                    <a:pt x="3" y="21"/>
                    <a:pt x="3" y="21"/>
                    <a:pt x="3" y="21"/>
                  </a:cubicBezTo>
                  <a:cubicBezTo>
                    <a:pt x="11" y="21"/>
                    <a:pt x="14" y="16"/>
                    <a:pt x="14" y="10"/>
                  </a:cubicBezTo>
                  <a:cubicBezTo>
                    <a:pt x="14" y="0"/>
                    <a:pt x="14" y="0"/>
                    <a:pt x="14" y="0"/>
                  </a:cubicBezTo>
                  <a:cubicBezTo>
                    <a:pt x="32" y="0"/>
                    <a:pt x="32" y="0"/>
                    <a:pt x="32" y="0"/>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3" name="Freeform 49">
              <a:extLst>
                <a:ext uri="{FF2B5EF4-FFF2-40B4-BE49-F238E27FC236}">
                  <a16:creationId xmlns:a16="http://schemas.microsoft.com/office/drawing/2014/main" id="{4C59261E-9187-4571-875A-CF1122294585}"/>
                </a:ext>
              </a:extLst>
            </p:cNvPr>
            <p:cNvSpPr>
              <a:spLocks/>
            </p:cNvSpPr>
            <p:nvPr/>
          </p:nvSpPr>
          <p:spPr bwMode="auto">
            <a:xfrm>
              <a:off x="2520" y="1901"/>
              <a:ext cx="301" cy="320"/>
            </a:xfrm>
            <a:custGeom>
              <a:avLst/>
              <a:gdLst>
                <a:gd name="T0" fmla="*/ 19 w 72"/>
                <a:gd name="T1" fmla="*/ 38 h 76"/>
                <a:gd name="T2" fmla="*/ 38 w 72"/>
                <a:gd name="T3" fmla="*/ 59 h 76"/>
                <a:gd name="T4" fmla="*/ 54 w 72"/>
                <a:gd name="T5" fmla="*/ 46 h 76"/>
                <a:gd name="T6" fmla="*/ 72 w 72"/>
                <a:gd name="T7" fmla="*/ 52 h 76"/>
                <a:gd name="T8" fmla="*/ 38 w 72"/>
                <a:gd name="T9" fmla="*/ 76 h 76"/>
                <a:gd name="T10" fmla="*/ 0 w 72"/>
                <a:gd name="T11" fmla="*/ 38 h 76"/>
                <a:gd name="T12" fmla="*/ 37 w 72"/>
                <a:gd name="T13" fmla="*/ 0 h 76"/>
                <a:gd name="T14" fmla="*/ 71 w 72"/>
                <a:gd name="T15" fmla="*/ 24 h 76"/>
                <a:gd name="T16" fmla="*/ 54 w 72"/>
                <a:gd name="T17" fmla="*/ 30 h 76"/>
                <a:gd name="T18" fmla="*/ 38 w 72"/>
                <a:gd name="T19" fmla="*/ 18 h 76"/>
                <a:gd name="T20" fmla="*/ 19 w 72"/>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6">
                  <a:moveTo>
                    <a:pt x="19" y="38"/>
                  </a:moveTo>
                  <a:cubicBezTo>
                    <a:pt x="19" y="51"/>
                    <a:pt x="28" y="59"/>
                    <a:pt x="38" y="59"/>
                  </a:cubicBezTo>
                  <a:cubicBezTo>
                    <a:pt x="48" y="59"/>
                    <a:pt x="53" y="52"/>
                    <a:pt x="54" y="46"/>
                  </a:cubicBezTo>
                  <a:cubicBezTo>
                    <a:pt x="72" y="52"/>
                    <a:pt x="72" y="52"/>
                    <a:pt x="72" y="52"/>
                  </a:cubicBezTo>
                  <a:cubicBezTo>
                    <a:pt x="68" y="64"/>
                    <a:pt x="57" y="76"/>
                    <a:pt x="38" y="76"/>
                  </a:cubicBezTo>
                  <a:cubicBezTo>
                    <a:pt x="17" y="76"/>
                    <a:pt x="0" y="60"/>
                    <a:pt x="0" y="38"/>
                  </a:cubicBezTo>
                  <a:cubicBezTo>
                    <a:pt x="0" y="16"/>
                    <a:pt x="16" y="0"/>
                    <a:pt x="37" y="0"/>
                  </a:cubicBezTo>
                  <a:cubicBezTo>
                    <a:pt x="57" y="0"/>
                    <a:pt x="68" y="12"/>
                    <a:pt x="71" y="24"/>
                  </a:cubicBezTo>
                  <a:cubicBezTo>
                    <a:pt x="54" y="30"/>
                    <a:pt x="54" y="30"/>
                    <a:pt x="54" y="30"/>
                  </a:cubicBezTo>
                  <a:cubicBezTo>
                    <a:pt x="52" y="24"/>
                    <a:pt x="47" y="18"/>
                    <a:pt x="38" y="18"/>
                  </a:cubicBezTo>
                  <a:cubicBezTo>
                    <a:pt x="28" y="18"/>
                    <a:pt x="19" y="25"/>
                    <a:pt x="1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4" name="Freeform 50">
              <a:extLst>
                <a:ext uri="{FF2B5EF4-FFF2-40B4-BE49-F238E27FC236}">
                  <a16:creationId xmlns:a16="http://schemas.microsoft.com/office/drawing/2014/main" id="{03EAD224-2891-4827-9709-67DB607F63AC}"/>
                </a:ext>
              </a:extLst>
            </p:cNvPr>
            <p:cNvSpPr>
              <a:spLocks noEditPoints="1"/>
            </p:cNvSpPr>
            <p:nvPr/>
          </p:nvSpPr>
          <p:spPr bwMode="auto">
            <a:xfrm>
              <a:off x="2830" y="1901"/>
              <a:ext cx="318" cy="320"/>
            </a:xfrm>
            <a:custGeom>
              <a:avLst/>
              <a:gdLst>
                <a:gd name="T0" fmla="*/ 76 w 76"/>
                <a:gd name="T1" fmla="*/ 38 h 76"/>
                <a:gd name="T2" fmla="*/ 38 w 76"/>
                <a:gd name="T3" fmla="*/ 76 h 76"/>
                <a:gd name="T4" fmla="*/ 0 w 76"/>
                <a:gd name="T5" fmla="*/ 38 h 76"/>
                <a:gd name="T6" fmla="*/ 38 w 76"/>
                <a:gd name="T7" fmla="*/ 0 h 76"/>
                <a:gd name="T8" fmla="*/ 76 w 76"/>
                <a:gd name="T9" fmla="*/ 38 h 76"/>
                <a:gd name="T10" fmla="*/ 56 w 76"/>
                <a:gd name="T11" fmla="*/ 38 h 76"/>
                <a:gd name="T12" fmla="*/ 38 w 76"/>
                <a:gd name="T13" fmla="*/ 18 h 76"/>
                <a:gd name="T14" fmla="*/ 20 w 76"/>
                <a:gd name="T15" fmla="*/ 38 h 76"/>
                <a:gd name="T16" fmla="*/ 38 w 76"/>
                <a:gd name="T17" fmla="*/ 59 h 76"/>
                <a:gd name="T18" fmla="*/ 56 w 76"/>
                <a:gd name="T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38"/>
                  </a:moveTo>
                  <a:cubicBezTo>
                    <a:pt x="76" y="60"/>
                    <a:pt x="59" y="76"/>
                    <a:pt x="38" y="76"/>
                  </a:cubicBezTo>
                  <a:cubicBezTo>
                    <a:pt x="16" y="76"/>
                    <a:pt x="0" y="60"/>
                    <a:pt x="0" y="38"/>
                  </a:cubicBezTo>
                  <a:cubicBezTo>
                    <a:pt x="0" y="16"/>
                    <a:pt x="16" y="0"/>
                    <a:pt x="38" y="0"/>
                  </a:cubicBezTo>
                  <a:cubicBezTo>
                    <a:pt x="59" y="0"/>
                    <a:pt x="76" y="16"/>
                    <a:pt x="76" y="38"/>
                  </a:cubicBezTo>
                  <a:close/>
                  <a:moveTo>
                    <a:pt x="56" y="38"/>
                  </a:moveTo>
                  <a:cubicBezTo>
                    <a:pt x="56" y="24"/>
                    <a:pt x="47" y="18"/>
                    <a:pt x="38" y="18"/>
                  </a:cubicBezTo>
                  <a:cubicBezTo>
                    <a:pt x="28" y="18"/>
                    <a:pt x="20" y="24"/>
                    <a:pt x="20" y="38"/>
                  </a:cubicBezTo>
                  <a:cubicBezTo>
                    <a:pt x="20" y="52"/>
                    <a:pt x="28" y="59"/>
                    <a:pt x="38" y="59"/>
                  </a:cubicBezTo>
                  <a:cubicBezTo>
                    <a:pt x="47" y="59"/>
                    <a:pt x="56" y="52"/>
                    <a:pt x="5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5" name="Rectangle 51">
              <a:extLst>
                <a:ext uri="{FF2B5EF4-FFF2-40B4-BE49-F238E27FC236}">
                  <a16:creationId xmlns:a16="http://schemas.microsoft.com/office/drawing/2014/main" id="{BCAC1BD7-F7AE-42F9-B795-609D359FF8BE}"/>
                </a:ext>
              </a:extLst>
            </p:cNvPr>
            <p:cNvSpPr>
              <a:spLocks noChangeArrowheads="1"/>
            </p:cNvSpPr>
            <p:nvPr/>
          </p:nvSpPr>
          <p:spPr bwMode="auto">
            <a:xfrm>
              <a:off x="3182" y="1767"/>
              <a:ext cx="80"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6" name="Rectangle 52">
              <a:extLst>
                <a:ext uri="{FF2B5EF4-FFF2-40B4-BE49-F238E27FC236}">
                  <a16:creationId xmlns:a16="http://schemas.microsoft.com/office/drawing/2014/main" id="{B3E158AA-8A60-4ADD-A373-FC710299D59D}"/>
                </a:ext>
              </a:extLst>
            </p:cNvPr>
            <p:cNvSpPr>
              <a:spLocks noChangeArrowheads="1"/>
            </p:cNvSpPr>
            <p:nvPr/>
          </p:nvSpPr>
          <p:spPr bwMode="auto">
            <a:xfrm>
              <a:off x="3324" y="1767"/>
              <a:ext cx="80"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7" name="Freeform 53">
              <a:extLst>
                <a:ext uri="{FF2B5EF4-FFF2-40B4-BE49-F238E27FC236}">
                  <a16:creationId xmlns:a16="http://schemas.microsoft.com/office/drawing/2014/main" id="{882F4612-B662-4C94-A16F-43271A34CD99}"/>
                </a:ext>
              </a:extLst>
            </p:cNvPr>
            <p:cNvSpPr>
              <a:spLocks noEditPoints="1"/>
            </p:cNvSpPr>
            <p:nvPr/>
          </p:nvSpPr>
          <p:spPr bwMode="auto">
            <a:xfrm>
              <a:off x="3446" y="1901"/>
              <a:ext cx="298" cy="320"/>
            </a:xfrm>
            <a:custGeom>
              <a:avLst/>
              <a:gdLst>
                <a:gd name="T0" fmla="*/ 70 w 71"/>
                <a:gd name="T1" fmla="*/ 54 h 76"/>
                <a:gd name="T2" fmla="*/ 37 w 71"/>
                <a:gd name="T3" fmla="*/ 76 h 76"/>
                <a:gd name="T4" fmla="*/ 0 w 71"/>
                <a:gd name="T5" fmla="*/ 38 h 76"/>
                <a:gd name="T6" fmla="*/ 35 w 71"/>
                <a:gd name="T7" fmla="*/ 0 h 76"/>
                <a:gd name="T8" fmla="*/ 71 w 71"/>
                <a:gd name="T9" fmla="*/ 37 h 76"/>
                <a:gd name="T10" fmla="*/ 71 w 71"/>
                <a:gd name="T11" fmla="*/ 43 h 76"/>
                <a:gd name="T12" fmla="*/ 19 w 71"/>
                <a:gd name="T13" fmla="*/ 43 h 76"/>
                <a:gd name="T14" fmla="*/ 37 w 71"/>
                <a:gd name="T15" fmla="*/ 60 h 76"/>
                <a:gd name="T16" fmla="*/ 54 w 71"/>
                <a:gd name="T17" fmla="*/ 49 h 76"/>
                <a:gd name="T18" fmla="*/ 70 w 71"/>
                <a:gd name="T19" fmla="*/ 54 h 76"/>
                <a:gd name="T20" fmla="*/ 52 w 71"/>
                <a:gd name="T21" fmla="*/ 30 h 76"/>
                <a:gd name="T22" fmla="*/ 36 w 71"/>
                <a:gd name="T23" fmla="*/ 16 h 76"/>
                <a:gd name="T24" fmla="*/ 19 w 71"/>
                <a:gd name="T25" fmla="*/ 30 h 76"/>
                <a:gd name="T26" fmla="*/ 52 w 71"/>
                <a:gd name="T27"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6">
                  <a:moveTo>
                    <a:pt x="70" y="54"/>
                  </a:moveTo>
                  <a:cubicBezTo>
                    <a:pt x="66" y="66"/>
                    <a:pt x="55" y="76"/>
                    <a:pt x="37" y="76"/>
                  </a:cubicBezTo>
                  <a:cubicBezTo>
                    <a:pt x="17" y="76"/>
                    <a:pt x="0" y="62"/>
                    <a:pt x="0" y="38"/>
                  </a:cubicBezTo>
                  <a:cubicBezTo>
                    <a:pt x="0" y="15"/>
                    <a:pt x="17" y="0"/>
                    <a:pt x="35" y="0"/>
                  </a:cubicBezTo>
                  <a:cubicBezTo>
                    <a:pt x="58" y="0"/>
                    <a:pt x="71" y="14"/>
                    <a:pt x="71" y="37"/>
                  </a:cubicBezTo>
                  <a:cubicBezTo>
                    <a:pt x="71" y="40"/>
                    <a:pt x="71" y="43"/>
                    <a:pt x="71" y="43"/>
                  </a:cubicBezTo>
                  <a:cubicBezTo>
                    <a:pt x="19" y="43"/>
                    <a:pt x="19" y="43"/>
                    <a:pt x="19" y="43"/>
                  </a:cubicBezTo>
                  <a:cubicBezTo>
                    <a:pt x="19" y="53"/>
                    <a:pt x="27" y="60"/>
                    <a:pt x="37" y="60"/>
                  </a:cubicBezTo>
                  <a:cubicBezTo>
                    <a:pt x="46" y="60"/>
                    <a:pt x="51" y="55"/>
                    <a:pt x="54" y="49"/>
                  </a:cubicBezTo>
                  <a:lnTo>
                    <a:pt x="70" y="54"/>
                  </a:lnTo>
                  <a:close/>
                  <a:moveTo>
                    <a:pt x="52" y="30"/>
                  </a:moveTo>
                  <a:cubicBezTo>
                    <a:pt x="51" y="23"/>
                    <a:pt x="47" y="16"/>
                    <a:pt x="36" y="16"/>
                  </a:cubicBezTo>
                  <a:cubicBezTo>
                    <a:pt x="25" y="16"/>
                    <a:pt x="20" y="23"/>
                    <a:pt x="19"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8" name="Freeform 54">
              <a:extLst>
                <a:ext uri="{FF2B5EF4-FFF2-40B4-BE49-F238E27FC236}">
                  <a16:creationId xmlns:a16="http://schemas.microsoft.com/office/drawing/2014/main" id="{C996AE11-7FBF-4AC5-94DA-4063390E0C20}"/>
                </a:ext>
              </a:extLst>
            </p:cNvPr>
            <p:cNvSpPr>
              <a:spLocks/>
            </p:cNvSpPr>
            <p:nvPr/>
          </p:nvSpPr>
          <p:spPr bwMode="auto">
            <a:xfrm>
              <a:off x="3765" y="1901"/>
              <a:ext cx="301" cy="320"/>
            </a:xfrm>
            <a:custGeom>
              <a:avLst/>
              <a:gdLst>
                <a:gd name="T0" fmla="*/ 20 w 72"/>
                <a:gd name="T1" fmla="*/ 38 h 76"/>
                <a:gd name="T2" fmla="*/ 39 w 72"/>
                <a:gd name="T3" fmla="*/ 59 h 76"/>
                <a:gd name="T4" fmla="*/ 55 w 72"/>
                <a:gd name="T5" fmla="*/ 46 h 76"/>
                <a:gd name="T6" fmla="*/ 72 w 72"/>
                <a:gd name="T7" fmla="*/ 52 h 76"/>
                <a:gd name="T8" fmla="*/ 39 w 72"/>
                <a:gd name="T9" fmla="*/ 76 h 76"/>
                <a:gd name="T10" fmla="*/ 0 w 72"/>
                <a:gd name="T11" fmla="*/ 38 h 76"/>
                <a:gd name="T12" fmla="*/ 38 w 72"/>
                <a:gd name="T13" fmla="*/ 0 h 76"/>
                <a:gd name="T14" fmla="*/ 72 w 72"/>
                <a:gd name="T15" fmla="*/ 24 h 76"/>
                <a:gd name="T16" fmla="*/ 54 w 72"/>
                <a:gd name="T17" fmla="*/ 30 h 76"/>
                <a:gd name="T18" fmla="*/ 38 w 72"/>
                <a:gd name="T19" fmla="*/ 18 h 76"/>
                <a:gd name="T20" fmla="*/ 20 w 72"/>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6">
                  <a:moveTo>
                    <a:pt x="20" y="38"/>
                  </a:moveTo>
                  <a:cubicBezTo>
                    <a:pt x="20" y="51"/>
                    <a:pt x="29" y="59"/>
                    <a:pt x="39" y="59"/>
                  </a:cubicBezTo>
                  <a:cubicBezTo>
                    <a:pt x="49" y="59"/>
                    <a:pt x="54" y="52"/>
                    <a:pt x="55" y="46"/>
                  </a:cubicBezTo>
                  <a:cubicBezTo>
                    <a:pt x="72" y="52"/>
                    <a:pt x="72" y="52"/>
                    <a:pt x="72" y="52"/>
                  </a:cubicBezTo>
                  <a:cubicBezTo>
                    <a:pt x="69" y="64"/>
                    <a:pt x="58" y="76"/>
                    <a:pt x="39" y="76"/>
                  </a:cubicBezTo>
                  <a:cubicBezTo>
                    <a:pt x="17" y="76"/>
                    <a:pt x="0" y="60"/>
                    <a:pt x="0" y="38"/>
                  </a:cubicBezTo>
                  <a:cubicBezTo>
                    <a:pt x="0" y="16"/>
                    <a:pt x="17" y="0"/>
                    <a:pt x="38" y="0"/>
                  </a:cubicBezTo>
                  <a:cubicBezTo>
                    <a:pt x="58" y="0"/>
                    <a:pt x="69" y="12"/>
                    <a:pt x="72" y="24"/>
                  </a:cubicBezTo>
                  <a:cubicBezTo>
                    <a:pt x="54" y="30"/>
                    <a:pt x="54" y="30"/>
                    <a:pt x="54" y="30"/>
                  </a:cubicBezTo>
                  <a:cubicBezTo>
                    <a:pt x="53" y="24"/>
                    <a:pt x="48" y="18"/>
                    <a:pt x="38" y="18"/>
                  </a:cubicBezTo>
                  <a:cubicBezTo>
                    <a:pt x="28" y="18"/>
                    <a:pt x="20" y="25"/>
                    <a:pt x="2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99" name="Freeform 55">
              <a:extLst>
                <a:ext uri="{FF2B5EF4-FFF2-40B4-BE49-F238E27FC236}">
                  <a16:creationId xmlns:a16="http://schemas.microsoft.com/office/drawing/2014/main" id="{B262C30A-BA5C-4844-B12D-EE5B210DECD9}"/>
                </a:ext>
              </a:extLst>
            </p:cNvPr>
            <p:cNvSpPr>
              <a:spLocks/>
            </p:cNvSpPr>
            <p:nvPr/>
          </p:nvSpPr>
          <p:spPr bwMode="auto">
            <a:xfrm>
              <a:off x="4079" y="1817"/>
              <a:ext cx="197" cy="399"/>
            </a:xfrm>
            <a:custGeom>
              <a:avLst/>
              <a:gdLst>
                <a:gd name="T0" fmla="*/ 32 w 47"/>
                <a:gd name="T1" fmla="*/ 22 h 95"/>
                <a:gd name="T2" fmla="*/ 47 w 47"/>
                <a:gd name="T3" fmla="*/ 22 h 95"/>
                <a:gd name="T4" fmla="*/ 47 w 47"/>
                <a:gd name="T5" fmla="*/ 39 h 95"/>
                <a:gd name="T6" fmla="*/ 32 w 47"/>
                <a:gd name="T7" fmla="*/ 39 h 95"/>
                <a:gd name="T8" fmla="*/ 32 w 47"/>
                <a:gd name="T9" fmla="*/ 70 h 95"/>
                <a:gd name="T10" fmla="*/ 41 w 47"/>
                <a:gd name="T11" fmla="*/ 78 h 95"/>
                <a:gd name="T12" fmla="*/ 47 w 47"/>
                <a:gd name="T13" fmla="*/ 77 h 95"/>
                <a:gd name="T14" fmla="*/ 47 w 47"/>
                <a:gd name="T15" fmla="*/ 94 h 95"/>
                <a:gd name="T16" fmla="*/ 36 w 47"/>
                <a:gd name="T17" fmla="*/ 95 h 95"/>
                <a:gd name="T18" fmla="*/ 13 w 47"/>
                <a:gd name="T19" fmla="*/ 73 h 95"/>
                <a:gd name="T20" fmla="*/ 13 w 47"/>
                <a:gd name="T21" fmla="*/ 39 h 95"/>
                <a:gd name="T22" fmla="*/ 0 w 47"/>
                <a:gd name="T23" fmla="*/ 39 h 95"/>
                <a:gd name="T24" fmla="*/ 0 w 47"/>
                <a:gd name="T25" fmla="*/ 22 h 95"/>
                <a:gd name="T26" fmla="*/ 3 w 47"/>
                <a:gd name="T27" fmla="*/ 22 h 95"/>
                <a:gd name="T28" fmla="*/ 14 w 47"/>
                <a:gd name="T29" fmla="*/ 11 h 95"/>
                <a:gd name="T30" fmla="*/ 14 w 47"/>
                <a:gd name="T31" fmla="*/ 0 h 95"/>
                <a:gd name="T32" fmla="*/ 32 w 47"/>
                <a:gd name="T33" fmla="*/ 0 h 95"/>
                <a:gd name="T34" fmla="*/ 32 w 47"/>
                <a:gd name="T35" fmla="*/ 2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5">
                  <a:moveTo>
                    <a:pt x="32" y="22"/>
                  </a:moveTo>
                  <a:cubicBezTo>
                    <a:pt x="47" y="22"/>
                    <a:pt x="47" y="22"/>
                    <a:pt x="47" y="22"/>
                  </a:cubicBezTo>
                  <a:cubicBezTo>
                    <a:pt x="47" y="39"/>
                    <a:pt x="47" y="39"/>
                    <a:pt x="47" y="39"/>
                  </a:cubicBezTo>
                  <a:cubicBezTo>
                    <a:pt x="32" y="39"/>
                    <a:pt x="32" y="39"/>
                    <a:pt x="32" y="39"/>
                  </a:cubicBezTo>
                  <a:cubicBezTo>
                    <a:pt x="32" y="70"/>
                    <a:pt x="32" y="70"/>
                    <a:pt x="32" y="70"/>
                  </a:cubicBezTo>
                  <a:cubicBezTo>
                    <a:pt x="32" y="76"/>
                    <a:pt x="35" y="78"/>
                    <a:pt x="41" y="78"/>
                  </a:cubicBezTo>
                  <a:cubicBezTo>
                    <a:pt x="43" y="78"/>
                    <a:pt x="46" y="78"/>
                    <a:pt x="47" y="77"/>
                  </a:cubicBezTo>
                  <a:cubicBezTo>
                    <a:pt x="47" y="94"/>
                    <a:pt x="47" y="94"/>
                    <a:pt x="47" y="94"/>
                  </a:cubicBezTo>
                  <a:cubicBezTo>
                    <a:pt x="45" y="94"/>
                    <a:pt x="41" y="95"/>
                    <a:pt x="36" y="95"/>
                  </a:cubicBezTo>
                  <a:cubicBezTo>
                    <a:pt x="22" y="95"/>
                    <a:pt x="13" y="87"/>
                    <a:pt x="13" y="73"/>
                  </a:cubicBezTo>
                  <a:cubicBezTo>
                    <a:pt x="13" y="39"/>
                    <a:pt x="13" y="39"/>
                    <a:pt x="13" y="39"/>
                  </a:cubicBezTo>
                  <a:cubicBezTo>
                    <a:pt x="0" y="39"/>
                    <a:pt x="0" y="39"/>
                    <a:pt x="0" y="39"/>
                  </a:cubicBezTo>
                  <a:cubicBezTo>
                    <a:pt x="0" y="22"/>
                    <a:pt x="0" y="22"/>
                    <a:pt x="0" y="22"/>
                  </a:cubicBezTo>
                  <a:cubicBezTo>
                    <a:pt x="3" y="22"/>
                    <a:pt x="3" y="22"/>
                    <a:pt x="3" y="22"/>
                  </a:cubicBezTo>
                  <a:cubicBezTo>
                    <a:pt x="11" y="22"/>
                    <a:pt x="14" y="17"/>
                    <a:pt x="14" y="11"/>
                  </a:cubicBezTo>
                  <a:cubicBezTo>
                    <a:pt x="14" y="0"/>
                    <a:pt x="14" y="0"/>
                    <a:pt x="14" y="0"/>
                  </a:cubicBezTo>
                  <a:cubicBezTo>
                    <a:pt x="32" y="0"/>
                    <a:pt x="32" y="0"/>
                    <a:pt x="32" y="0"/>
                  </a:cubicBezTo>
                  <a:lnTo>
                    <a:pt x="3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0" name="Freeform 56">
              <a:extLst>
                <a:ext uri="{FF2B5EF4-FFF2-40B4-BE49-F238E27FC236}">
                  <a16:creationId xmlns:a16="http://schemas.microsoft.com/office/drawing/2014/main" id="{09C06650-1BD2-45BB-BA15-AE50F79BD5E6}"/>
                </a:ext>
              </a:extLst>
            </p:cNvPr>
            <p:cNvSpPr>
              <a:spLocks noEditPoints="1"/>
            </p:cNvSpPr>
            <p:nvPr/>
          </p:nvSpPr>
          <p:spPr bwMode="auto">
            <a:xfrm>
              <a:off x="4310" y="1759"/>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2 w 24"/>
                <a:gd name="T11" fmla="*/ 108 h 108"/>
                <a:gd name="T12" fmla="*/ 2 w 24"/>
                <a:gd name="T13" fmla="*/ 36 h 108"/>
                <a:gd name="T14" fmla="*/ 22 w 24"/>
                <a:gd name="T15" fmla="*/ 36 h 108"/>
                <a:gd name="T16" fmla="*/ 22 w 24"/>
                <a:gd name="T17" fmla="*/ 108 h 108"/>
                <a:gd name="T18" fmla="*/ 2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6"/>
                    <a:pt x="24" y="12"/>
                  </a:cubicBezTo>
                  <a:cubicBezTo>
                    <a:pt x="24" y="19"/>
                    <a:pt x="19" y="24"/>
                    <a:pt x="12" y="24"/>
                  </a:cubicBezTo>
                  <a:cubicBezTo>
                    <a:pt x="5" y="24"/>
                    <a:pt x="0" y="19"/>
                    <a:pt x="0" y="12"/>
                  </a:cubicBezTo>
                  <a:cubicBezTo>
                    <a:pt x="0" y="6"/>
                    <a:pt x="5" y="0"/>
                    <a:pt x="12" y="0"/>
                  </a:cubicBezTo>
                  <a:close/>
                  <a:moveTo>
                    <a:pt x="2" y="108"/>
                  </a:moveTo>
                  <a:cubicBezTo>
                    <a:pt x="2" y="36"/>
                    <a:pt x="2" y="36"/>
                    <a:pt x="2" y="36"/>
                  </a:cubicBezTo>
                  <a:cubicBezTo>
                    <a:pt x="22" y="36"/>
                    <a:pt x="22" y="36"/>
                    <a:pt x="22" y="36"/>
                  </a:cubicBezTo>
                  <a:cubicBezTo>
                    <a:pt x="22" y="108"/>
                    <a:pt x="22" y="108"/>
                    <a:pt x="22" y="108"/>
                  </a:cubicBezTo>
                  <a:lnTo>
                    <a:pt x="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1" name="Freeform 57">
              <a:extLst>
                <a:ext uri="{FF2B5EF4-FFF2-40B4-BE49-F238E27FC236}">
                  <a16:creationId xmlns:a16="http://schemas.microsoft.com/office/drawing/2014/main" id="{66081097-4FA5-42C0-B489-B41837795127}"/>
                </a:ext>
              </a:extLst>
            </p:cNvPr>
            <p:cNvSpPr>
              <a:spLocks/>
            </p:cNvSpPr>
            <p:nvPr/>
          </p:nvSpPr>
          <p:spPr bwMode="auto">
            <a:xfrm>
              <a:off x="4435" y="1763"/>
              <a:ext cx="202" cy="449"/>
            </a:xfrm>
            <a:custGeom>
              <a:avLst/>
              <a:gdLst>
                <a:gd name="T0" fmla="*/ 32 w 48"/>
                <a:gd name="T1" fmla="*/ 27 h 107"/>
                <a:gd name="T2" fmla="*/ 32 w 48"/>
                <a:gd name="T3" fmla="*/ 35 h 107"/>
                <a:gd name="T4" fmla="*/ 48 w 48"/>
                <a:gd name="T5" fmla="*/ 35 h 107"/>
                <a:gd name="T6" fmla="*/ 48 w 48"/>
                <a:gd name="T7" fmla="*/ 52 h 107"/>
                <a:gd name="T8" fmla="*/ 32 w 48"/>
                <a:gd name="T9" fmla="*/ 52 h 107"/>
                <a:gd name="T10" fmla="*/ 32 w 48"/>
                <a:gd name="T11" fmla="*/ 107 h 107"/>
                <a:gd name="T12" fmla="*/ 12 w 48"/>
                <a:gd name="T13" fmla="*/ 107 h 107"/>
                <a:gd name="T14" fmla="*/ 12 w 48"/>
                <a:gd name="T15" fmla="*/ 52 h 107"/>
                <a:gd name="T16" fmla="*/ 0 w 48"/>
                <a:gd name="T17" fmla="*/ 52 h 107"/>
                <a:gd name="T18" fmla="*/ 0 w 48"/>
                <a:gd name="T19" fmla="*/ 35 h 107"/>
                <a:gd name="T20" fmla="*/ 12 w 48"/>
                <a:gd name="T21" fmla="*/ 35 h 107"/>
                <a:gd name="T22" fmla="*/ 12 w 48"/>
                <a:gd name="T23" fmla="*/ 27 h 107"/>
                <a:gd name="T24" fmla="*/ 38 w 48"/>
                <a:gd name="T25" fmla="*/ 0 h 107"/>
                <a:gd name="T26" fmla="*/ 48 w 48"/>
                <a:gd name="T27" fmla="*/ 1 h 107"/>
                <a:gd name="T28" fmla="*/ 48 w 48"/>
                <a:gd name="T29" fmla="*/ 18 h 107"/>
                <a:gd name="T30" fmla="*/ 42 w 48"/>
                <a:gd name="T31" fmla="*/ 17 h 107"/>
                <a:gd name="T32" fmla="*/ 32 w 48"/>
                <a:gd name="T33" fmla="*/ 2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07">
                  <a:moveTo>
                    <a:pt x="32" y="27"/>
                  </a:moveTo>
                  <a:cubicBezTo>
                    <a:pt x="32" y="35"/>
                    <a:pt x="32" y="35"/>
                    <a:pt x="32" y="35"/>
                  </a:cubicBezTo>
                  <a:cubicBezTo>
                    <a:pt x="48" y="35"/>
                    <a:pt x="48" y="35"/>
                    <a:pt x="48" y="35"/>
                  </a:cubicBezTo>
                  <a:cubicBezTo>
                    <a:pt x="48" y="52"/>
                    <a:pt x="48" y="52"/>
                    <a:pt x="48" y="52"/>
                  </a:cubicBezTo>
                  <a:cubicBezTo>
                    <a:pt x="32" y="52"/>
                    <a:pt x="32" y="52"/>
                    <a:pt x="32" y="52"/>
                  </a:cubicBezTo>
                  <a:cubicBezTo>
                    <a:pt x="32" y="107"/>
                    <a:pt x="32" y="107"/>
                    <a:pt x="32" y="107"/>
                  </a:cubicBezTo>
                  <a:cubicBezTo>
                    <a:pt x="12" y="107"/>
                    <a:pt x="12" y="107"/>
                    <a:pt x="12" y="107"/>
                  </a:cubicBezTo>
                  <a:cubicBezTo>
                    <a:pt x="12" y="52"/>
                    <a:pt x="12" y="52"/>
                    <a:pt x="12" y="52"/>
                  </a:cubicBezTo>
                  <a:cubicBezTo>
                    <a:pt x="0" y="52"/>
                    <a:pt x="0" y="52"/>
                    <a:pt x="0" y="52"/>
                  </a:cubicBezTo>
                  <a:cubicBezTo>
                    <a:pt x="0" y="35"/>
                    <a:pt x="0" y="35"/>
                    <a:pt x="0" y="35"/>
                  </a:cubicBezTo>
                  <a:cubicBezTo>
                    <a:pt x="12" y="35"/>
                    <a:pt x="12" y="35"/>
                    <a:pt x="12" y="35"/>
                  </a:cubicBezTo>
                  <a:cubicBezTo>
                    <a:pt x="12" y="27"/>
                    <a:pt x="12" y="27"/>
                    <a:pt x="12" y="27"/>
                  </a:cubicBezTo>
                  <a:cubicBezTo>
                    <a:pt x="12" y="10"/>
                    <a:pt x="22" y="0"/>
                    <a:pt x="38" y="0"/>
                  </a:cubicBezTo>
                  <a:cubicBezTo>
                    <a:pt x="42" y="0"/>
                    <a:pt x="46" y="1"/>
                    <a:pt x="48" y="1"/>
                  </a:cubicBezTo>
                  <a:cubicBezTo>
                    <a:pt x="48" y="18"/>
                    <a:pt x="48" y="18"/>
                    <a:pt x="48" y="18"/>
                  </a:cubicBezTo>
                  <a:cubicBezTo>
                    <a:pt x="47" y="18"/>
                    <a:pt x="45" y="17"/>
                    <a:pt x="42" y="17"/>
                  </a:cubicBezTo>
                  <a:cubicBezTo>
                    <a:pt x="37" y="17"/>
                    <a:pt x="32" y="19"/>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2" name="Fond Photo 1">
              <a:extLst>
                <a:ext uri="{FF2B5EF4-FFF2-40B4-BE49-F238E27FC236}">
                  <a16:creationId xmlns:a16="http://schemas.microsoft.com/office/drawing/2014/main" id="{D49D5F24-15C2-4542-A159-FAE903C2845B}"/>
                </a:ext>
              </a:extLst>
            </p:cNvPr>
            <p:cNvSpPr>
              <a:spLocks noChangeArrowheads="1"/>
            </p:cNvSpPr>
            <p:nvPr/>
          </p:nvSpPr>
          <p:spPr bwMode="auto">
            <a:xfrm>
              <a:off x="0" y="600"/>
              <a:ext cx="960" cy="961"/>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3" name="Photo 1-Frederic_Martinez">
              <a:extLst>
                <a:ext uri="{FF2B5EF4-FFF2-40B4-BE49-F238E27FC236}">
                  <a16:creationId xmlns:a16="http://schemas.microsoft.com/office/drawing/2014/main" id="{254DF815-4A94-4C49-82A5-B924610B76D2}"/>
                </a:ext>
              </a:extLst>
            </p:cNvPr>
            <p:cNvSpPr>
              <a:spLocks noChangeArrowheads="1"/>
            </p:cNvSpPr>
            <p:nvPr userDrawn="1"/>
          </p:nvSpPr>
          <p:spPr bwMode="auto">
            <a:xfrm>
              <a:off x="-2" y="596"/>
              <a:ext cx="960" cy="961"/>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4" name="Fond Photo 2">
              <a:extLst>
                <a:ext uri="{FF2B5EF4-FFF2-40B4-BE49-F238E27FC236}">
                  <a16:creationId xmlns:a16="http://schemas.microsoft.com/office/drawing/2014/main" id="{767AACF2-A840-4DF8-B7A7-F8D7071E45F5}"/>
                </a:ext>
              </a:extLst>
            </p:cNvPr>
            <p:cNvSpPr>
              <a:spLocks noChangeArrowheads="1"/>
            </p:cNvSpPr>
            <p:nvPr/>
          </p:nvSpPr>
          <p:spPr bwMode="auto">
            <a:xfrm>
              <a:off x="5211" y="1561"/>
              <a:ext cx="960" cy="962"/>
            </a:xfrm>
            <a:prstGeom prst="ellipse">
              <a:avLst/>
            </a:prstGeom>
            <a:solidFill>
              <a:srgbClr val="CACA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5" name="Photo 2-Katelyn_Young">
              <a:extLst>
                <a:ext uri="{FF2B5EF4-FFF2-40B4-BE49-F238E27FC236}">
                  <a16:creationId xmlns:a16="http://schemas.microsoft.com/office/drawing/2014/main" id="{B74C781B-C148-4F18-8BD4-88AC45374EBA}"/>
                </a:ext>
              </a:extLst>
            </p:cNvPr>
            <p:cNvSpPr>
              <a:spLocks noChangeArrowheads="1"/>
            </p:cNvSpPr>
            <p:nvPr userDrawn="1"/>
          </p:nvSpPr>
          <p:spPr bwMode="auto">
            <a:xfrm>
              <a:off x="5212" y="1567"/>
              <a:ext cx="960" cy="962"/>
            </a:xfrm>
            <a:prstGeom prst="ellipse">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6" name="Fond Photo 3">
              <a:extLst>
                <a:ext uri="{FF2B5EF4-FFF2-40B4-BE49-F238E27FC236}">
                  <a16:creationId xmlns:a16="http://schemas.microsoft.com/office/drawing/2014/main" id="{00B3034A-6D16-4FE5-B07C-D4FD2F4C2646}"/>
                </a:ext>
              </a:extLst>
            </p:cNvPr>
            <p:cNvSpPr>
              <a:spLocks noChangeArrowheads="1"/>
            </p:cNvSpPr>
            <p:nvPr/>
          </p:nvSpPr>
          <p:spPr bwMode="auto">
            <a:xfrm>
              <a:off x="2117" y="2523"/>
              <a:ext cx="960" cy="95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07" name="Photo 3-Tracey_Hamilton">
              <a:extLst>
                <a:ext uri="{FF2B5EF4-FFF2-40B4-BE49-F238E27FC236}">
                  <a16:creationId xmlns:a16="http://schemas.microsoft.com/office/drawing/2014/main" id="{B59BC242-3910-4449-8156-F523C2B9546D}"/>
                </a:ext>
              </a:extLst>
            </p:cNvPr>
            <p:cNvSpPr>
              <a:spLocks noChangeAspect="1" noChangeArrowheads="1"/>
            </p:cNvSpPr>
            <p:nvPr userDrawn="1"/>
          </p:nvSpPr>
          <p:spPr bwMode="auto">
            <a:xfrm>
              <a:off x="2115" y="2528"/>
              <a:ext cx="960" cy="957"/>
            </a:xfrm>
            <a:prstGeom prst="ellipse">
              <a:avLst/>
            </a:prstGeom>
            <a:blipFill>
              <a:blip r:embed="rId16"/>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112" name="Logo SSQ assurance BLANC">
            <a:extLst>
              <a:ext uri="{FF2B5EF4-FFF2-40B4-BE49-F238E27FC236}">
                <a16:creationId xmlns:a16="http://schemas.microsoft.com/office/drawing/2014/main" id="{6D9A9098-3379-4B45-A6A4-44B1CDB3502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44711" y="457200"/>
            <a:ext cx="1444752" cy="756537"/>
          </a:xfrm>
          <a:prstGeom prst="rect">
            <a:avLst/>
          </a:prstGeom>
        </p:spPr>
      </p:pic>
    </p:spTree>
    <p:extLst>
      <p:ext uri="{BB962C8B-B14F-4D97-AF65-F5344CB8AC3E}">
        <p14:creationId xmlns:p14="http://schemas.microsoft.com/office/powerpoint/2010/main" val="249663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 TITRE - Fond BLANC">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81912"/>
            <a:ext cx="11509952" cy="2856476"/>
          </a:xfrm>
        </p:spPr>
        <p:txBody>
          <a:bodyPr lIns="0" tIns="0" rIns="0" bIns="0" anchor="b">
            <a:normAutofit/>
          </a:bodyPr>
          <a:lstStyle>
            <a:lvl1pPr algn="ctr">
              <a:defRPr sz="6000" spc="-150" baseline="0"/>
            </a:lvl1pPr>
          </a:lstStyle>
          <a:p>
            <a:r>
              <a:rPr lang="fr-FR"/>
              <a:t>Modifiez le style du titre</a:t>
            </a:r>
            <a:endParaRPr lang="fr-CA"/>
          </a:p>
        </p:txBody>
      </p:sp>
      <p:sp>
        <p:nvSpPr>
          <p:cNvPr id="3" name="Sous-titre 2">
            <a:extLst>
              <a:ext uri="{FF2B5EF4-FFF2-40B4-BE49-F238E27FC236}">
                <a16:creationId xmlns:a16="http://schemas.microsoft.com/office/drawing/2014/main" id="{E5FB1A26-62D5-4F98-906A-F2E96C8766D9}"/>
              </a:ext>
            </a:extLst>
          </p:cNvPr>
          <p:cNvSpPr>
            <a:spLocks noGrp="1"/>
          </p:cNvSpPr>
          <p:nvPr>
            <p:ph type="subTitle" idx="1"/>
          </p:nvPr>
        </p:nvSpPr>
        <p:spPr>
          <a:xfrm>
            <a:off x="341024" y="4462272"/>
            <a:ext cx="11509952" cy="208005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grpSp>
        <p:nvGrpSpPr>
          <p:cNvPr id="48" name="SIGNATURE FR fond BLANC">
            <a:extLst>
              <a:ext uri="{FF2B5EF4-FFF2-40B4-BE49-F238E27FC236}">
                <a16:creationId xmlns:a16="http://schemas.microsoft.com/office/drawing/2014/main" id="{0C1E34A3-49E3-4659-8A0B-7888815A5AE0}"/>
              </a:ext>
            </a:extLst>
          </p:cNvPr>
          <p:cNvGrpSpPr>
            <a:grpSpLocks noChangeAspect="1"/>
          </p:cNvGrpSpPr>
          <p:nvPr userDrawn="1"/>
        </p:nvGrpSpPr>
        <p:grpSpPr bwMode="auto">
          <a:xfrm>
            <a:off x="9381744" y="458448"/>
            <a:ext cx="2471880" cy="996837"/>
            <a:chOff x="-2" y="600"/>
            <a:chExt cx="7154" cy="2885"/>
          </a:xfrm>
        </p:grpSpPr>
        <p:sp>
          <p:nvSpPr>
            <p:cNvPr id="49" name="AutoShape 31">
              <a:extLst>
                <a:ext uri="{FF2B5EF4-FFF2-40B4-BE49-F238E27FC236}">
                  <a16:creationId xmlns:a16="http://schemas.microsoft.com/office/drawing/2014/main" id="{3A9ABDD0-E16B-43E3-906E-76AAC14E4C57}"/>
                </a:ext>
              </a:extLst>
            </p:cNvPr>
            <p:cNvSpPr>
              <a:spLocks noChangeAspect="1" noChangeArrowheads="1" noTextEdit="1"/>
            </p:cNvSpPr>
            <p:nvPr/>
          </p:nvSpPr>
          <p:spPr bwMode="auto">
            <a:xfrm>
              <a:off x="0" y="600"/>
              <a:ext cx="7152"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0" name="Oval 34">
              <a:extLst>
                <a:ext uri="{FF2B5EF4-FFF2-40B4-BE49-F238E27FC236}">
                  <a16:creationId xmlns:a16="http://schemas.microsoft.com/office/drawing/2014/main" id="{3744630D-216B-417F-B0FA-2BE2E4568402}"/>
                </a:ext>
              </a:extLst>
            </p:cNvPr>
            <p:cNvSpPr>
              <a:spLocks noChangeArrowheads="1"/>
            </p:cNvSpPr>
            <p:nvPr/>
          </p:nvSpPr>
          <p:spPr bwMode="auto">
            <a:xfrm>
              <a:off x="1136" y="2523"/>
              <a:ext cx="960" cy="957"/>
            </a:xfrm>
            <a:prstGeom prst="ellipse">
              <a:avLst/>
            </a:prstGeom>
            <a:solidFill>
              <a:srgbClr val="F7DC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1" name="Freeform 36">
              <a:extLst>
                <a:ext uri="{FF2B5EF4-FFF2-40B4-BE49-F238E27FC236}">
                  <a16:creationId xmlns:a16="http://schemas.microsoft.com/office/drawing/2014/main" id="{08695161-3575-4B8B-A24A-4BD629849211}"/>
                </a:ext>
              </a:extLst>
            </p:cNvPr>
            <p:cNvSpPr>
              <a:spLocks/>
            </p:cNvSpPr>
            <p:nvPr/>
          </p:nvSpPr>
          <p:spPr bwMode="auto">
            <a:xfrm>
              <a:off x="981" y="600"/>
              <a:ext cx="2746" cy="961"/>
            </a:xfrm>
            <a:custGeom>
              <a:avLst/>
              <a:gdLst>
                <a:gd name="T0" fmla="*/ 115 w 655"/>
                <a:gd name="T1" fmla="*/ 229 h 229"/>
                <a:gd name="T2" fmla="*/ 0 w 655"/>
                <a:gd name="T3" fmla="*/ 114 h 229"/>
                <a:gd name="T4" fmla="*/ 115 w 655"/>
                <a:gd name="T5" fmla="*/ 0 h 229"/>
                <a:gd name="T6" fmla="*/ 540 w 655"/>
                <a:gd name="T7" fmla="*/ 0 h 229"/>
                <a:gd name="T8" fmla="*/ 655 w 655"/>
                <a:gd name="T9" fmla="*/ 114 h 229"/>
                <a:gd name="T10" fmla="*/ 540 w 655"/>
                <a:gd name="T11" fmla="*/ 229 h 229"/>
                <a:gd name="T12" fmla="*/ 115 w 655"/>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655" h="229">
                  <a:moveTo>
                    <a:pt x="115" y="229"/>
                  </a:moveTo>
                  <a:cubicBezTo>
                    <a:pt x="51" y="229"/>
                    <a:pt x="0" y="177"/>
                    <a:pt x="0" y="114"/>
                  </a:cubicBezTo>
                  <a:cubicBezTo>
                    <a:pt x="0" y="51"/>
                    <a:pt x="51" y="0"/>
                    <a:pt x="115" y="0"/>
                  </a:cubicBezTo>
                  <a:cubicBezTo>
                    <a:pt x="540" y="0"/>
                    <a:pt x="540" y="0"/>
                    <a:pt x="540" y="0"/>
                  </a:cubicBezTo>
                  <a:cubicBezTo>
                    <a:pt x="603" y="0"/>
                    <a:pt x="655" y="51"/>
                    <a:pt x="655" y="114"/>
                  </a:cubicBezTo>
                  <a:cubicBezTo>
                    <a:pt x="655" y="177"/>
                    <a:pt x="603" y="229"/>
                    <a:pt x="540" y="229"/>
                  </a:cubicBezTo>
                  <a:lnTo>
                    <a:pt x="115" y="229"/>
                  </a:ln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2" name="Freeform 37">
              <a:extLst>
                <a:ext uri="{FF2B5EF4-FFF2-40B4-BE49-F238E27FC236}">
                  <a16:creationId xmlns:a16="http://schemas.microsoft.com/office/drawing/2014/main" id="{2CC52A95-EAB0-4ED8-BAD1-2A5985AAF130}"/>
                </a:ext>
              </a:extLst>
            </p:cNvPr>
            <p:cNvSpPr>
              <a:spLocks/>
            </p:cNvSpPr>
            <p:nvPr/>
          </p:nvSpPr>
          <p:spPr bwMode="auto">
            <a:xfrm>
              <a:off x="1966" y="1561"/>
              <a:ext cx="3224" cy="962"/>
            </a:xfrm>
            <a:custGeom>
              <a:avLst/>
              <a:gdLst>
                <a:gd name="T0" fmla="*/ 114 w 769"/>
                <a:gd name="T1" fmla="*/ 229 h 229"/>
                <a:gd name="T2" fmla="*/ 0 w 769"/>
                <a:gd name="T3" fmla="*/ 114 h 229"/>
                <a:gd name="T4" fmla="*/ 114 w 769"/>
                <a:gd name="T5" fmla="*/ 0 h 229"/>
                <a:gd name="T6" fmla="*/ 654 w 769"/>
                <a:gd name="T7" fmla="*/ 0 h 229"/>
                <a:gd name="T8" fmla="*/ 769 w 769"/>
                <a:gd name="T9" fmla="*/ 114 h 229"/>
                <a:gd name="T10" fmla="*/ 654 w 769"/>
                <a:gd name="T11" fmla="*/ 229 h 229"/>
                <a:gd name="T12" fmla="*/ 114 w 76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769" h="229">
                  <a:moveTo>
                    <a:pt x="114" y="229"/>
                  </a:moveTo>
                  <a:cubicBezTo>
                    <a:pt x="51" y="229"/>
                    <a:pt x="0" y="177"/>
                    <a:pt x="0" y="114"/>
                  </a:cubicBezTo>
                  <a:cubicBezTo>
                    <a:pt x="0" y="51"/>
                    <a:pt x="51" y="0"/>
                    <a:pt x="114" y="0"/>
                  </a:cubicBezTo>
                  <a:cubicBezTo>
                    <a:pt x="654" y="0"/>
                    <a:pt x="654" y="0"/>
                    <a:pt x="654" y="0"/>
                  </a:cubicBezTo>
                  <a:cubicBezTo>
                    <a:pt x="717" y="0"/>
                    <a:pt x="769" y="51"/>
                    <a:pt x="769" y="114"/>
                  </a:cubicBezTo>
                  <a:cubicBezTo>
                    <a:pt x="769" y="177"/>
                    <a:pt x="717" y="229"/>
                    <a:pt x="654" y="229"/>
                  </a:cubicBezTo>
                  <a:lnTo>
                    <a:pt x="114" y="229"/>
                  </a:ln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3" name="Oval 38">
              <a:extLst>
                <a:ext uri="{FF2B5EF4-FFF2-40B4-BE49-F238E27FC236}">
                  <a16:creationId xmlns:a16="http://schemas.microsoft.com/office/drawing/2014/main" id="{A32E9F56-815B-42BC-9E65-E6CA75F121FC}"/>
                </a:ext>
              </a:extLst>
            </p:cNvPr>
            <p:cNvSpPr>
              <a:spLocks noChangeArrowheads="1"/>
            </p:cNvSpPr>
            <p:nvPr/>
          </p:nvSpPr>
          <p:spPr bwMode="auto">
            <a:xfrm>
              <a:off x="3748" y="600"/>
              <a:ext cx="960" cy="961"/>
            </a:xfrm>
            <a:prstGeom prst="ellipse">
              <a:avLst/>
            </a:pr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4" name="Oval 40">
              <a:extLst>
                <a:ext uri="{FF2B5EF4-FFF2-40B4-BE49-F238E27FC236}">
                  <a16:creationId xmlns:a16="http://schemas.microsoft.com/office/drawing/2014/main" id="{7CF5C831-20FA-4BAB-8770-9308835BC6C4}"/>
                </a:ext>
              </a:extLst>
            </p:cNvPr>
            <p:cNvSpPr>
              <a:spLocks noChangeArrowheads="1"/>
            </p:cNvSpPr>
            <p:nvPr/>
          </p:nvSpPr>
          <p:spPr bwMode="auto">
            <a:xfrm>
              <a:off x="6192" y="1561"/>
              <a:ext cx="960" cy="962"/>
            </a:xfrm>
            <a:prstGeom prst="ellipse">
              <a:avLst/>
            </a:pr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5" name="Rectangle 41">
              <a:extLst>
                <a:ext uri="{FF2B5EF4-FFF2-40B4-BE49-F238E27FC236}">
                  <a16:creationId xmlns:a16="http://schemas.microsoft.com/office/drawing/2014/main" id="{A7115CE9-625D-405A-A9D4-A5CFEFACD5C2}"/>
                </a:ext>
              </a:extLst>
            </p:cNvPr>
            <p:cNvSpPr>
              <a:spLocks noChangeArrowheads="1"/>
            </p:cNvSpPr>
            <p:nvPr/>
          </p:nvSpPr>
          <p:spPr bwMode="auto">
            <a:xfrm>
              <a:off x="1522" y="789"/>
              <a:ext cx="84"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6" name="Freeform 42">
              <a:extLst>
                <a:ext uri="{FF2B5EF4-FFF2-40B4-BE49-F238E27FC236}">
                  <a16:creationId xmlns:a16="http://schemas.microsoft.com/office/drawing/2014/main" id="{5EC64D12-5436-4BC8-9C6D-FE06EDDE131F}"/>
                </a:ext>
              </a:extLst>
            </p:cNvPr>
            <p:cNvSpPr>
              <a:spLocks/>
            </p:cNvSpPr>
            <p:nvPr/>
          </p:nvSpPr>
          <p:spPr bwMode="auto">
            <a:xfrm>
              <a:off x="1643" y="785"/>
              <a:ext cx="105" cy="176"/>
            </a:xfrm>
            <a:custGeom>
              <a:avLst/>
              <a:gdLst>
                <a:gd name="T0" fmla="*/ 12 w 25"/>
                <a:gd name="T1" fmla="*/ 0 h 42"/>
                <a:gd name="T2" fmla="*/ 25 w 25"/>
                <a:gd name="T3" fmla="*/ 14 h 42"/>
                <a:gd name="T4" fmla="*/ 2 w 25"/>
                <a:gd name="T5" fmla="*/ 42 h 42"/>
                <a:gd name="T6" fmla="*/ 2 w 25"/>
                <a:gd name="T7" fmla="*/ 33 h 42"/>
                <a:gd name="T8" fmla="*/ 14 w 25"/>
                <a:gd name="T9" fmla="*/ 20 h 42"/>
                <a:gd name="T10" fmla="*/ 11 w 25"/>
                <a:gd name="T11" fmla="*/ 21 h 42"/>
                <a:gd name="T12" fmla="*/ 0 w 25"/>
                <a:gd name="T13" fmla="*/ 10 h 42"/>
                <a:gd name="T14" fmla="*/ 12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12" y="0"/>
                  </a:moveTo>
                  <a:cubicBezTo>
                    <a:pt x="20" y="0"/>
                    <a:pt x="25" y="6"/>
                    <a:pt x="25" y="14"/>
                  </a:cubicBezTo>
                  <a:cubicBezTo>
                    <a:pt x="25" y="33"/>
                    <a:pt x="11" y="41"/>
                    <a:pt x="2" y="42"/>
                  </a:cubicBezTo>
                  <a:cubicBezTo>
                    <a:pt x="2" y="33"/>
                    <a:pt x="2" y="33"/>
                    <a:pt x="2" y="33"/>
                  </a:cubicBezTo>
                  <a:cubicBezTo>
                    <a:pt x="8" y="32"/>
                    <a:pt x="14" y="27"/>
                    <a:pt x="14" y="20"/>
                  </a:cubicBezTo>
                  <a:cubicBezTo>
                    <a:pt x="13" y="21"/>
                    <a:pt x="12" y="21"/>
                    <a:pt x="11" y="21"/>
                  </a:cubicBezTo>
                  <a:cubicBezTo>
                    <a:pt x="5" y="21"/>
                    <a:pt x="0" y="16"/>
                    <a:pt x="0" y="10"/>
                  </a:cubicBezTo>
                  <a:cubicBezTo>
                    <a:pt x="0" y="5"/>
                    <a:pt x="5" y="0"/>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7" name="Freeform 43">
              <a:extLst>
                <a:ext uri="{FF2B5EF4-FFF2-40B4-BE49-F238E27FC236}">
                  <a16:creationId xmlns:a16="http://schemas.microsoft.com/office/drawing/2014/main" id="{B47AEF8E-ADBD-429A-BCA4-E1A44EF319B2}"/>
                </a:ext>
              </a:extLst>
            </p:cNvPr>
            <p:cNvSpPr>
              <a:spLocks noEditPoints="1"/>
            </p:cNvSpPr>
            <p:nvPr/>
          </p:nvSpPr>
          <p:spPr bwMode="auto">
            <a:xfrm>
              <a:off x="1744" y="923"/>
              <a:ext cx="298" cy="324"/>
            </a:xfrm>
            <a:custGeom>
              <a:avLst/>
              <a:gdLst>
                <a:gd name="T0" fmla="*/ 70 w 71"/>
                <a:gd name="T1" fmla="*/ 54 h 77"/>
                <a:gd name="T2" fmla="*/ 37 w 71"/>
                <a:gd name="T3" fmla="*/ 77 h 77"/>
                <a:gd name="T4" fmla="*/ 0 w 71"/>
                <a:gd name="T5" fmla="*/ 38 h 77"/>
                <a:gd name="T6" fmla="*/ 35 w 71"/>
                <a:gd name="T7" fmla="*/ 0 h 77"/>
                <a:gd name="T8" fmla="*/ 71 w 71"/>
                <a:gd name="T9" fmla="*/ 37 h 77"/>
                <a:gd name="T10" fmla="*/ 71 w 71"/>
                <a:gd name="T11" fmla="*/ 43 h 77"/>
                <a:gd name="T12" fmla="*/ 19 w 71"/>
                <a:gd name="T13" fmla="*/ 43 h 77"/>
                <a:gd name="T14" fmla="*/ 37 w 71"/>
                <a:gd name="T15" fmla="*/ 60 h 77"/>
                <a:gd name="T16" fmla="*/ 54 w 71"/>
                <a:gd name="T17" fmla="*/ 49 h 77"/>
                <a:gd name="T18" fmla="*/ 70 w 71"/>
                <a:gd name="T19" fmla="*/ 54 h 77"/>
                <a:gd name="T20" fmla="*/ 52 w 71"/>
                <a:gd name="T21" fmla="*/ 30 h 77"/>
                <a:gd name="T22" fmla="*/ 36 w 71"/>
                <a:gd name="T23" fmla="*/ 16 h 77"/>
                <a:gd name="T24" fmla="*/ 20 w 71"/>
                <a:gd name="T25" fmla="*/ 30 h 77"/>
                <a:gd name="T26" fmla="*/ 52 w 71"/>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7">
                  <a:moveTo>
                    <a:pt x="70" y="54"/>
                  </a:moveTo>
                  <a:cubicBezTo>
                    <a:pt x="66" y="66"/>
                    <a:pt x="55" y="77"/>
                    <a:pt x="37" y="77"/>
                  </a:cubicBezTo>
                  <a:cubicBezTo>
                    <a:pt x="17" y="77"/>
                    <a:pt x="0" y="62"/>
                    <a:pt x="0" y="38"/>
                  </a:cubicBezTo>
                  <a:cubicBezTo>
                    <a:pt x="0" y="15"/>
                    <a:pt x="17" y="0"/>
                    <a:pt x="35" y="0"/>
                  </a:cubicBezTo>
                  <a:cubicBezTo>
                    <a:pt x="58" y="0"/>
                    <a:pt x="71" y="14"/>
                    <a:pt x="71" y="37"/>
                  </a:cubicBezTo>
                  <a:cubicBezTo>
                    <a:pt x="71" y="40"/>
                    <a:pt x="71" y="43"/>
                    <a:pt x="71" y="43"/>
                  </a:cubicBezTo>
                  <a:cubicBezTo>
                    <a:pt x="19" y="43"/>
                    <a:pt x="19" y="43"/>
                    <a:pt x="19" y="43"/>
                  </a:cubicBezTo>
                  <a:cubicBezTo>
                    <a:pt x="20" y="53"/>
                    <a:pt x="28" y="60"/>
                    <a:pt x="37" y="60"/>
                  </a:cubicBezTo>
                  <a:cubicBezTo>
                    <a:pt x="46" y="60"/>
                    <a:pt x="51" y="55"/>
                    <a:pt x="54" y="49"/>
                  </a:cubicBezTo>
                  <a:lnTo>
                    <a:pt x="70" y="54"/>
                  </a:lnTo>
                  <a:close/>
                  <a:moveTo>
                    <a:pt x="52" y="30"/>
                  </a:moveTo>
                  <a:cubicBezTo>
                    <a:pt x="52" y="23"/>
                    <a:pt x="47" y="16"/>
                    <a:pt x="36" y="16"/>
                  </a:cubicBezTo>
                  <a:cubicBezTo>
                    <a:pt x="26" y="16"/>
                    <a:pt x="20" y="23"/>
                    <a:pt x="20"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8" name="Freeform 44">
              <a:extLst>
                <a:ext uri="{FF2B5EF4-FFF2-40B4-BE49-F238E27FC236}">
                  <a16:creationId xmlns:a16="http://schemas.microsoft.com/office/drawing/2014/main" id="{349841C0-3187-433B-9700-C8810895CE5C}"/>
                </a:ext>
              </a:extLst>
            </p:cNvPr>
            <p:cNvSpPr>
              <a:spLocks/>
            </p:cNvSpPr>
            <p:nvPr/>
          </p:nvSpPr>
          <p:spPr bwMode="auto">
            <a:xfrm>
              <a:off x="2054" y="923"/>
              <a:ext cx="248" cy="324"/>
            </a:xfrm>
            <a:custGeom>
              <a:avLst/>
              <a:gdLst>
                <a:gd name="T0" fmla="*/ 17 w 59"/>
                <a:gd name="T1" fmla="*/ 51 h 77"/>
                <a:gd name="T2" fmla="*/ 30 w 59"/>
                <a:gd name="T3" fmla="*/ 62 h 77"/>
                <a:gd name="T4" fmla="*/ 40 w 59"/>
                <a:gd name="T5" fmla="*/ 54 h 77"/>
                <a:gd name="T6" fmla="*/ 32 w 59"/>
                <a:gd name="T7" fmla="*/ 47 h 77"/>
                <a:gd name="T8" fmla="*/ 23 w 59"/>
                <a:gd name="T9" fmla="*/ 45 h 77"/>
                <a:gd name="T10" fmla="*/ 2 w 59"/>
                <a:gd name="T11" fmla="*/ 24 h 77"/>
                <a:gd name="T12" fmla="*/ 29 w 59"/>
                <a:gd name="T13" fmla="*/ 0 h 77"/>
                <a:gd name="T14" fmla="*/ 58 w 59"/>
                <a:gd name="T15" fmla="*/ 21 h 77"/>
                <a:gd name="T16" fmla="*/ 41 w 59"/>
                <a:gd name="T17" fmla="*/ 24 h 77"/>
                <a:gd name="T18" fmla="*/ 30 w 59"/>
                <a:gd name="T19" fmla="*/ 15 h 77"/>
                <a:gd name="T20" fmla="*/ 20 w 59"/>
                <a:gd name="T21" fmla="*/ 22 h 77"/>
                <a:gd name="T22" fmla="*/ 27 w 59"/>
                <a:gd name="T23" fmla="*/ 28 h 77"/>
                <a:gd name="T24" fmla="*/ 37 w 59"/>
                <a:gd name="T25" fmla="*/ 31 h 77"/>
                <a:gd name="T26" fmla="*/ 59 w 59"/>
                <a:gd name="T27" fmla="*/ 53 h 77"/>
                <a:gd name="T28" fmla="*/ 31 w 59"/>
                <a:gd name="T29" fmla="*/ 77 h 77"/>
                <a:gd name="T30" fmla="*/ 0 w 59"/>
                <a:gd name="T31" fmla="*/ 54 h 77"/>
                <a:gd name="T32" fmla="*/ 17 w 59"/>
                <a:gd name="T3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77">
                  <a:moveTo>
                    <a:pt x="17" y="51"/>
                  </a:moveTo>
                  <a:cubicBezTo>
                    <a:pt x="18" y="56"/>
                    <a:pt x="22" y="62"/>
                    <a:pt x="30" y="62"/>
                  </a:cubicBezTo>
                  <a:cubicBezTo>
                    <a:pt x="37" y="62"/>
                    <a:pt x="40" y="58"/>
                    <a:pt x="40" y="54"/>
                  </a:cubicBezTo>
                  <a:cubicBezTo>
                    <a:pt x="40" y="51"/>
                    <a:pt x="38" y="49"/>
                    <a:pt x="32" y="47"/>
                  </a:cubicBezTo>
                  <a:cubicBezTo>
                    <a:pt x="23" y="45"/>
                    <a:pt x="23" y="45"/>
                    <a:pt x="23" y="45"/>
                  </a:cubicBezTo>
                  <a:cubicBezTo>
                    <a:pt x="9" y="42"/>
                    <a:pt x="2" y="34"/>
                    <a:pt x="2" y="24"/>
                  </a:cubicBezTo>
                  <a:cubicBezTo>
                    <a:pt x="2" y="11"/>
                    <a:pt x="14" y="0"/>
                    <a:pt x="29" y="0"/>
                  </a:cubicBezTo>
                  <a:cubicBezTo>
                    <a:pt x="50" y="0"/>
                    <a:pt x="57" y="13"/>
                    <a:pt x="58" y="21"/>
                  </a:cubicBezTo>
                  <a:cubicBezTo>
                    <a:pt x="41" y="24"/>
                    <a:pt x="41" y="24"/>
                    <a:pt x="41" y="24"/>
                  </a:cubicBezTo>
                  <a:cubicBezTo>
                    <a:pt x="41" y="20"/>
                    <a:pt x="38" y="15"/>
                    <a:pt x="30" y="15"/>
                  </a:cubicBezTo>
                  <a:cubicBezTo>
                    <a:pt x="24" y="15"/>
                    <a:pt x="20" y="18"/>
                    <a:pt x="20" y="22"/>
                  </a:cubicBezTo>
                  <a:cubicBezTo>
                    <a:pt x="20" y="25"/>
                    <a:pt x="23" y="28"/>
                    <a:pt x="27" y="28"/>
                  </a:cubicBezTo>
                  <a:cubicBezTo>
                    <a:pt x="37" y="31"/>
                    <a:pt x="37" y="31"/>
                    <a:pt x="37" y="31"/>
                  </a:cubicBezTo>
                  <a:cubicBezTo>
                    <a:pt x="51" y="34"/>
                    <a:pt x="59" y="42"/>
                    <a:pt x="59" y="53"/>
                  </a:cubicBezTo>
                  <a:cubicBezTo>
                    <a:pt x="59" y="65"/>
                    <a:pt x="50" y="77"/>
                    <a:pt x="31" y="77"/>
                  </a:cubicBezTo>
                  <a:cubicBezTo>
                    <a:pt x="9" y="77"/>
                    <a:pt x="1" y="62"/>
                    <a:pt x="0" y="54"/>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9" name="Freeform 45">
              <a:extLst>
                <a:ext uri="{FF2B5EF4-FFF2-40B4-BE49-F238E27FC236}">
                  <a16:creationId xmlns:a16="http://schemas.microsoft.com/office/drawing/2014/main" id="{3D4317E8-E94B-413F-8E99-A7C13DEE2FFD}"/>
                </a:ext>
              </a:extLst>
            </p:cNvPr>
            <p:cNvSpPr>
              <a:spLocks noEditPoints="1"/>
            </p:cNvSpPr>
            <p:nvPr/>
          </p:nvSpPr>
          <p:spPr bwMode="auto">
            <a:xfrm>
              <a:off x="2331" y="923"/>
              <a:ext cx="314" cy="428"/>
            </a:xfrm>
            <a:custGeom>
              <a:avLst/>
              <a:gdLst>
                <a:gd name="T0" fmla="*/ 0 w 75"/>
                <a:gd name="T1" fmla="*/ 102 h 102"/>
                <a:gd name="T2" fmla="*/ 0 w 75"/>
                <a:gd name="T3" fmla="*/ 2 h 102"/>
                <a:gd name="T4" fmla="*/ 19 w 75"/>
                <a:gd name="T5" fmla="*/ 2 h 102"/>
                <a:gd name="T6" fmla="*/ 19 w 75"/>
                <a:gd name="T7" fmla="*/ 11 h 102"/>
                <a:gd name="T8" fmla="*/ 41 w 75"/>
                <a:gd name="T9" fmla="*/ 0 h 102"/>
                <a:gd name="T10" fmla="*/ 75 w 75"/>
                <a:gd name="T11" fmla="*/ 38 h 102"/>
                <a:gd name="T12" fmla="*/ 41 w 75"/>
                <a:gd name="T13" fmla="*/ 76 h 102"/>
                <a:gd name="T14" fmla="*/ 20 w 75"/>
                <a:gd name="T15" fmla="*/ 67 h 102"/>
                <a:gd name="T16" fmla="*/ 20 w 75"/>
                <a:gd name="T17" fmla="*/ 102 h 102"/>
                <a:gd name="T18" fmla="*/ 0 w 75"/>
                <a:gd name="T19" fmla="*/ 102 h 102"/>
                <a:gd name="T20" fmla="*/ 38 w 75"/>
                <a:gd name="T21" fmla="*/ 18 h 102"/>
                <a:gd name="T22" fmla="*/ 19 w 75"/>
                <a:gd name="T23" fmla="*/ 38 h 102"/>
                <a:gd name="T24" fmla="*/ 38 w 75"/>
                <a:gd name="T25" fmla="*/ 59 h 102"/>
                <a:gd name="T26" fmla="*/ 55 w 75"/>
                <a:gd name="T27" fmla="*/ 38 h 102"/>
                <a:gd name="T28" fmla="*/ 38 w 75"/>
                <a:gd name="T2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02">
                  <a:moveTo>
                    <a:pt x="0" y="102"/>
                  </a:moveTo>
                  <a:cubicBezTo>
                    <a:pt x="0" y="2"/>
                    <a:pt x="0" y="2"/>
                    <a:pt x="0" y="2"/>
                  </a:cubicBezTo>
                  <a:cubicBezTo>
                    <a:pt x="19" y="2"/>
                    <a:pt x="19" y="2"/>
                    <a:pt x="19" y="2"/>
                  </a:cubicBezTo>
                  <a:cubicBezTo>
                    <a:pt x="19" y="11"/>
                    <a:pt x="19" y="11"/>
                    <a:pt x="19" y="11"/>
                  </a:cubicBezTo>
                  <a:cubicBezTo>
                    <a:pt x="22" y="5"/>
                    <a:pt x="31" y="0"/>
                    <a:pt x="41" y="0"/>
                  </a:cubicBezTo>
                  <a:cubicBezTo>
                    <a:pt x="63" y="0"/>
                    <a:pt x="75" y="17"/>
                    <a:pt x="75" y="38"/>
                  </a:cubicBezTo>
                  <a:cubicBezTo>
                    <a:pt x="75" y="60"/>
                    <a:pt x="61" y="76"/>
                    <a:pt x="41" y="76"/>
                  </a:cubicBezTo>
                  <a:cubicBezTo>
                    <a:pt x="31" y="76"/>
                    <a:pt x="23" y="72"/>
                    <a:pt x="20" y="67"/>
                  </a:cubicBezTo>
                  <a:cubicBezTo>
                    <a:pt x="20" y="102"/>
                    <a:pt x="20" y="102"/>
                    <a:pt x="20" y="102"/>
                  </a:cubicBezTo>
                  <a:lnTo>
                    <a:pt x="0" y="102"/>
                  </a:lnTo>
                  <a:close/>
                  <a:moveTo>
                    <a:pt x="38" y="18"/>
                  </a:moveTo>
                  <a:cubicBezTo>
                    <a:pt x="28" y="18"/>
                    <a:pt x="19" y="25"/>
                    <a:pt x="19" y="38"/>
                  </a:cubicBezTo>
                  <a:cubicBezTo>
                    <a:pt x="19" y="51"/>
                    <a:pt x="28" y="59"/>
                    <a:pt x="38" y="59"/>
                  </a:cubicBezTo>
                  <a:cubicBezTo>
                    <a:pt x="48" y="59"/>
                    <a:pt x="55" y="51"/>
                    <a:pt x="55" y="38"/>
                  </a:cubicBezTo>
                  <a:cubicBezTo>
                    <a:pt x="55" y="25"/>
                    <a:pt x="48" y="18"/>
                    <a:pt x="3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0" name="Freeform 46">
              <a:extLst>
                <a:ext uri="{FF2B5EF4-FFF2-40B4-BE49-F238E27FC236}">
                  <a16:creationId xmlns:a16="http://schemas.microsoft.com/office/drawing/2014/main" id="{18499480-2846-4D4B-8EC9-B5D4CC0E5E17}"/>
                </a:ext>
              </a:extLst>
            </p:cNvPr>
            <p:cNvSpPr>
              <a:spLocks/>
            </p:cNvSpPr>
            <p:nvPr/>
          </p:nvSpPr>
          <p:spPr bwMode="auto">
            <a:xfrm>
              <a:off x="2679" y="932"/>
              <a:ext cx="184" cy="302"/>
            </a:xfrm>
            <a:custGeom>
              <a:avLst/>
              <a:gdLst>
                <a:gd name="T0" fmla="*/ 44 w 44"/>
                <a:gd name="T1" fmla="*/ 19 h 72"/>
                <a:gd name="T2" fmla="*/ 38 w 44"/>
                <a:gd name="T3" fmla="*/ 19 h 72"/>
                <a:gd name="T4" fmla="*/ 19 w 44"/>
                <a:gd name="T5" fmla="*/ 39 h 72"/>
                <a:gd name="T6" fmla="*/ 19 w 44"/>
                <a:gd name="T7" fmla="*/ 72 h 72"/>
                <a:gd name="T8" fmla="*/ 0 w 44"/>
                <a:gd name="T9" fmla="*/ 72 h 72"/>
                <a:gd name="T10" fmla="*/ 0 w 44"/>
                <a:gd name="T11" fmla="*/ 0 h 72"/>
                <a:gd name="T12" fmla="*/ 19 w 44"/>
                <a:gd name="T13" fmla="*/ 0 h 72"/>
                <a:gd name="T14" fmla="*/ 19 w 44"/>
                <a:gd name="T15" fmla="*/ 11 h 72"/>
                <a:gd name="T16" fmla="*/ 39 w 44"/>
                <a:gd name="T17" fmla="*/ 0 h 72"/>
                <a:gd name="T18" fmla="*/ 44 w 44"/>
                <a:gd name="T19" fmla="*/ 0 h 72"/>
                <a:gd name="T20" fmla="*/ 44 w 44"/>
                <a:gd name="T21" fmla="*/ 1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72">
                  <a:moveTo>
                    <a:pt x="44" y="19"/>
                  </a:moveTo>
                  <a:cubicBezTo>
                    <a:pt x="42" y="19"/>
                    <a:pt x="40" y="19"/>
                    <a:pt x="38" y="19"/>
                  </a:cubicBezTo>
                  <a:cubicBezTo>
                    <a:pt x="28" y="19"/>
                    <a:pt x="19" y="24"/>
                    <a:pt x="19" y="39"/>
                  </a:cubicBezTo>
                  <a:cubicBezTo>
                    <a:pt x="19" y="72"/>
                    <a:pt x="19" y="72"/>
                    <a:pt x="19" y="72"/>
                  </a:cubicBezTo>
                  <a:cubicBezTo>
                    <a:pt x="0" y="72"/>
                    <a:pt x="0" y="72"/>
                    <a:pt x="0" y="72"/>
                  </a:cubicBezTo>
                  <a:cubicBezTo>
                    <a:pt x="0" y="0"/>
                    <a:pt x="0" y="0"/>
                    <a:pt x="0" y="0"/>
                  </a:cubicBezTo>
                  <a:cubicBezTo>
                    <a:pt x="19" y="0"/>
                    <a:pt x="19" y="0"/>
                    <a:pt x="19" y="0"/>
                  </a:cubicBezTo>
                  <a:cubicBezTo>
                    <a:pt x="19" y="11"/>
                    <a:pt x="19" y="11"/>
                    <a:pt x="19" y="11"/>
                  </a:cubicBezTo>
                  <a:cubicBezTo>
                    <a:pt x="23" y="1"/>
                    <a:pt x="33" y="0"/>
                    <a:pt x="39" y="0"/>
                  </a:cubicBezTo>
                  <a:cubicBezTo>
                    <a:pt x="41" y="0"/>
                    <a:pt x="42" y="0"/>
                    <a:pt x="44" y="0"/>
                  </a:cubicBezTo>
                  <a:lnTo>
                    <a:pt x="4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1" name="Freeform 47">
              <a:extLst>
                <a:ext uri="{FF2B5EF4-FFF2-40B4-BE49-F238E27FC236}">
                  <a16:creationId xmlns:a16="http://schemas.microsoft.com/office/drawing/2014/main" id="{B2279FA3-4CB6-49A9-BECF-8AD8D08D3D6E}"/>
                </a:ext>
              </a:extLst>
            </p:cNvPr>
            <p:cNvSpPr>
              <a:spLocks noEditPoints="1"/>
            </p:cNvSpPr>
            <p:nvPr/>
          </p:nvSpPr>
          <p:spPr bwMode="auto">
            <a:xfrm>
              <a:off x="2884" y="780"/>
              <a:ext cx="101" cy="454"/>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3 w 24"/>
                <a:gd name="T11" fmla="*/ 108 h 108"/>
                <a:gd name="T12" fmla="*/ 3 w 24"/>
                <a:gd name="T13" fmla="*/ 36 h 108"/>
                <a:gd name="T14" fmla="*/ 22 w 24"/>
                <a:gd name="T15" fmla="*/ 36 h 108"/>
                <a:gd name="T16" fmla="*/ 22 w 24"/>
                <a:gd name="T17" fmla="*/ 108 h 108"/>
                <a:gd name="T18" fmla="*/ 3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6"/>
                    <a:pt x="24" y="12"/>
                  </a:cubicBezTo>
                  <a:cubicBezTo>
                    <a:pt x="24" y="19"/>
                    <a:pt x="19" y="24"/>
                    <a:pt x="12" y="24"/>
                  </a:cubicBezTo>
                  <a:cubicBezTo>
                    <a:pt x="6" y="24"/>
                    <a:pt x="0" y="19"/>
                    <a:pt x="0" y="12"/>
                  </a:cubicBezTo>
                  <a:cubicBezTo>
                    <a:pt x="0" y="6"/>
                    <a:pt x="6" y="0"/>
                    <a:pt x="12" y="0"/>
                  </a:cubicBezTo>
                  <a:close/>
                  <a:moveTo>
                    <a:pt x="3" y="108"/>
                  </a:moveTo>
                  <a:cubicBezTo>
                    <a:pt x="3" y="36"/>
                    <a:pt x="3" y="36"/>
                    <a:pt x="3" y="36"/>
                  </a:cubicBezTo>
                  <a:cubicBezTo>
                    <a:pt x="22" y="36"/>
                    <a:pt x="22" y="36"/>
                    <a:pt x="22" y="36"/>
                  </a:cubicBezTo>
                  <a:cubicBezTo>
                    <a:pt x="22" y="108"/>
                    <a:pt x="22" y="108"/>
                    <a:pt x="22" y="108"/>
                  </a:cubicBezTo>
                  <a:lnTo>
                    <a:pt x="3"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2" name="Freeform 48">
              <a:extLst>
                <a:ext uri="{FF2B5EF4-FFF2-40B4-BE49-F238E27FC236}">
                  <a16:creationId xmlns:a16="http://schemas.microsoft.com/office/drawing/2014/main" id="{E3666BF5-7376-4927-87BD-08FB1D2E0EE7}"/>
                </a:ext>
              </a:extLst>
            </p:cNvPr>
            <p:cNvSpPr>
              <a:spLocks/>
            </p:cNvSpPr>
            <p:nvPr/>
          </p:nvSpPr>
          <p:spPr bwMode="auto">
            <a:xfrm>
              <a:off x="3010" y="843"/>
              <a:ext cx="197" cy="395"/>
            </a:xfrm>
            <a:custGeom>
              <a:avLst/>
              <a:gdLst>
                <a:gd name="T0" fmla="*/ 32 w 47"/>
                <a:gd name="T1" fmla="*/ 21 h 94"/>
                <a:gd name="T2" fmla="*/ 47 w 47"/>
                <a:gd name="T3" fmla="*/ 21 h 94"/>
                <a:gd name="T4" fmla="*/ 47 w 47"/>
                <a:gd name="T5" fmla="*/ 38 h 94"/>
                <a:gd name="T6" fmla="*/ 32 w 47"/>
                <a:gd name="T7" fmla="*/ 38 h 94"/>
                <a:gd name="T8" fmla="*/ 32 w 47"/>
                <a:gd name="T9" fmla="*/ 69 h 94"/>
                <a:gd name="T10" fmla="*/ 41 w 47"/>
                <a:gd name="T11" fmla="*/ 77 h 94"/>
                <a:gd name="T12" fmla="*/ 47 w 47"/>
                <a:gd name="T13" fmla="*/ 76 h 94"/>
                <a:gd name="T14" fmla="*/ 47 w 47"/>
                <a:gd name="T15" fmla="*/ 93 h 94"/>
                <a:gd name="T16" fmla="*/ 36 w 47"/>
                <a:gd name="T17" fmla="*/ 94 h 94"/>
                <a:gd name="T18" fmla="*/ 13 w 47"/>
                <a:gd name="T19" fmla="*/ 72 h 94"/>
                <a:gd name="T20" fmla="*/ 13 w 47"/>
                <a:gd name="T21" fmla="*/ 38 h 94"/>
                <a:gd name="T22" fmla="*/ 0 w 47"/>
                <a:gd name="T23" fmla="*/ 38 h 94"/>
                <a:gd name="T24" fmla="*/ 0 w 47"/>
                <a:gd name="T25" fmla="*/ 21 h 94"/>
                <a:gd name="T26" fmla="*/ 3 w 47"/>
                <a:gd name="T27" fmla="*/ 21 h 94"/>
                <a:gd name="T28" fmla="*/ 14 w 47"/>
                <a:gd name="T29" fmla="*/ 10 h 94"/>
                <a:gd name="T30" fmla="*/ 14 w 47"/>
                <a:gd name="T31" fmla="*/ 0 h 94"/>
                <a:gd name="T32" fmla="*/ 32 w 47"/>
                <a:gd name="T33" fmla="*/ 0 h 94"/>
                <a:gd name="T34" fmla="*/ 32 w 47"/>
                <a:gd name="T35"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4">
                  <a:moveTo>
                    <a:pt x="32" y="21"/>
                  </a:moveTo>
                  <a:cubicBezTo>
                    <a:pt x="47" y="21"/>
                    <a:pt x="47" y="21"/>
                    <a:pt x="47" y="21"/>
                  </a:cubicBezTo>
                  <a:cubicBezTo>
                    <a:pt x="47" y="38"/>
                    <a:pt x="47" y="38"/>
                    <a:pt x="47" y="38"/>
                  </a:cubicBezTo>
                  <a:cubicBezTo>
                    <a:pt x="32" y="38"/>
                    <a:pt x="32" y="38"/>
                    <a:pt x="32" y="38"/>
                  </a:cubicBezTo>
                  <a:cubicBezTo>
                    <a:pt x="32" y="69"/>
                    <a:pt x="32" y="69"/>
                    <a:pt x="32" y="69"/>
                  </a:cubicBezTo>
                  <a:cubicBezTo>
                    <a:pt x="32" y="75"/>
                    <a:pt x="35" y="77"/>
                    <a:pt x="41" y="77"/>
                  </a:cubicBezTo>
                  <a:cubicBezTo>
                    <a:pt x="43" y="77"/>
                    <a:pt x="46" y="77"/>
                    <a:pt x="47" y="76"/>
                  </a:cubicBezTo>
                  <a:cubicBezTo>
                    <a:pt x="47" y="93"/>
                    <a:pt x="47" y="93"/>
                    <a:pt x="47" y="93"/>
                  </a:cubicBezTo>
                  <a:cubicBezTo>
                    <a:pt x="45" y="93"/>
                    <a:pt x="41" y="94"/>
                    <a:pt x="36" y="94"/>
                  </a:cubicBezTo>
                  <a:cubicBezTo>
                    <a:pt x="22" y="94"/>
                    <a:pt x="13" y="86"/>
                    <a:pt x="13" y="72"/>
                  </a:cubicBezTo>
                  <a:cubicBezTo>
                    <a:pt x="13" y="38"/>
                    <a:pt x="13" y="38"/>
                    <a:pt x="13" y="38"/>
                  </a:cubicBezTo>
                  <a:cubicBezTo>
                    <a:pt x="0" y="38"/>
                    <a:pt x="0" y="38"/>
                    <a:pt x="0" y="38"/>
                  </a:cubicBezTo>
                  <a:cubicBezTo>
                    <a:pt x="0" y="21"/>
                    <a:pt x="0" y="21"/>
                    <a:pt x="0" y="21"/>
                  </a:cubicBezTo>
                  <a:cubicBezTo>
                    <a:pt x="3" y="21"/>
                    <a:pt x="3" y="21"/>
                    <a:pt x="3" y="21"/>
                  </a:cubicBezTo>
                  <a:cubicBezTo>
                    <a:pt x="11" y="21"/>
                    <a:pt x="14" y="16"/>
                    <a:pt x="14" y="10"/>
                  </a:cubicBezTo>
                  <a:cubicBezTo>
                    <a:pt x="14" y="0"/>
                    <a:pt x="14" y="0"/>
                    <a:pt x="14" y="0"/>
                  </a:cubicBezTo>
                  <a:cubicBezTo>
                    <a:pt x="32" y="0"/>
                    <a:pt x="32" y="0"/>
                    <a:pt x="32" y="0"/>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3" name="Freeform 49">
              <a:extLst>
                <a:ext uri="{FF2B5EF4-FFF2-40B4-BE49-F238E27FC236}">
                  <a16:creationId xmlns:a16="http://schemas.microsoft.com/office/drawing/2014/main" id="{16F44B1D-D7AB-41C9-BE11-10C5E7D1B0F1}"/>
                </a:ext>
              </a:extLst>
            </p:cNvPr>
            <p:cNvSpPr>
              <a:spLocks/>
            </p:cNvSpPr>
            <p:nvPr/>
          </p:nvSpPr>
          <p:spPr bwMode="auto">
            <a:xfrm>
              <a:off x="2520" y="1901"/>
              <a:ext cx="301" cy="320"/>
            </a:xfrm>
            <a:custGeom>
              <a:avLst/>
              <a:gdLst>
                <a:gd name="T0" fmla="*/ 19 w 72"/>
                <a:gd name="T1" fmla="*/ 38 h 76"/>
                <a:gd name="T2" fmla="*/ 38 w 72"/>
                <a:gd name="T3" fmla="*/ 59 h 76"/>
                <a:gd name="T4" fmla="*/ 54 w 72"/>
                <a:gd name="T5" fmla="*/ 46 h 76"/>
                <a:gd name="T6" fmla="*/ 72 w 72"/>
                <a:gd name="T7" fmla="*/ 52 h 76"/>
                <a:gd name="T8" fmla="*/ 38 w 72"/>
                <a:gd name="T9" fmla="*/ 76 h 76"/>
                <a:gd name="T10" fmla="*/ 0 w 72"/>
                <a:gd name="T11" fmla="*/ 38 h 76"/>
                <a:gd name="T12" fmla="*/ 37 w 72"/>
                <a:gd name="T13" fmla="*/ 0 h 76"/>
                <a:gd name="T14" fmla="*/ 71 w 72"/>
                <a:gd name="T15" fmla="*/ 24 h 76"/>
                <a:gd name="T16" fmla="*/ 54 w 72"/>
                <a:gd name="T17" fmla="*/ 30 h 76"/>
                <a:gd name="T18" fmla="*/ 38 w 72"/>
                <a:gd name="T19" fmla="*/ 18 h 76"/>
                <a:gd name="T20" fmla="*/ 19 w 72"/>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6">
                  <a:moveTo>
                    <a:pt x="19" y="38"/>
                  </a:moveTo>
                  <a:cubicBezTo>
                    <a:pt x="19" y="51"/>
                    <a:pt x="28" y="59"/>
                    <a:pt x="38" y="59"/>
                  </a:cubicBezTo>
                  <a:cubicBezTo>
                    <a:pt x="48" y="59"/>
                    <a:pt x="53" y="52"/>
                    <a:pt x="54" y="46"/>
                  </a:cubicBezTo>
                  <a:cubicBezTo>
                    <a:pt x="72" y="52"/>
                    <a:pt x="72" y="52"/>
                    <a:pt x="72" y="52"/>
                  </a:cubicBezTo>
                  <a:cubicBezTo>
                    <a:pt x="68" y="64"/>
                    <a:pt x="57" y="76"/>
                    <a:pt x="38" y="76"/>
                  </a:cubicBezTo>
                  <a:cubicBezTo>
                    <a:pt x="17" y="76"/>
                    <a:pt x="0" y="60"/>
                    <a:pt x="0" y="38"/>
                  </a:cubicBezTo>
                  <a:cubicBezTo>
                    <a:pt x="0" y="16"/>
                    <a:pt x="16" y="0"/>
                    <a:pt x="37" y="0"/>
                  </a:cubicBezTo>
                  <a:cubicBezTo>
                    <a:pt x="57" y="0"/>
                    <a:pt x="68" y="12"/>
                    <a:pt x="71" y="24"/>
                  </a:cubicBezTo>
                  <a:cubicBezTo>
                    <a:pt x="54" y="30"/>
                    <a:pt x="54" y="30"/>
                    <a:pt x="54" y="30"/>
                  </a:cubicBezTo>
                  <a:cubicBezTo>
                    <a:pt x="52" y="24"/>
                    <a:pt x="47" y="18"/>
                    <a:pt x="38" y="18"/>
                  </a:cubicBezTo>
                  <a:cubicBezTo>
                    <a:pt x="28" y="18"/>
                    <a:pt x="19" y="25"/>
                    <a:pt x="1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4" name="Freeform 50">
              <a:extLst>
                <a:ext uri="{FF2B5EF4-FFF2-40B4-BE49-F238E27FC236}">
                  <a16:creationId xmlns:a16="http://schemas.microsoft.com/office/drawing/2014/main" id="{FB5CD4FC-B181-4E80-90CD-61CD0E1F9D61}"/>
                </a:ext>
              </a:extLst>
            </p:cNvPr>
            <p:cNvSpPr>
              <a:spLocks noEditPoints="1"/>
            </p:cNvSpPr>
            <p:nvPr/>
          </p:nvSpPr>
          <p:spPr bwMode="auto">
            <a:xfrm>
              <a:off x="2830" y="1901"/>
              <a:ext cx="318" cy="320"/>
            </a:xfrm>
            <a:custGeom>
              <a:avLst/>
              <a:gdLst>
                <a:gd name="T0" fmla="*/ 76 w 76"/>
                <a:gd name="T1" fmla="*/ 38 h 76"/>
                <a:gd name="T2" fmla="*/ 38 w 76"/>
                <a:gd name="T3" fmla="*/ 76 h 76"/>
                <a:gd name="T4" fmla="*/ 0 w 76"/>
                <a:gd name="T5" fmla="*/ 38 h 76"/>
                <a:gd name="T6" fmla="*/ 38 w 76"/>
                <a:gd name="T7" fmla="*/ 0 h 76"/>
                <a:gd name="T8" fmla="*/ 76 w 76"/>
                <a:gd name="T9" fmla="*/ 38 h 76"/>
                <a:gd name="T10" fmla="*/ 56 w 76"/>
                <a:gd name="T11" fmla="*/ 38 h 76"/>
                <a:gd name="T12" fmla="*/ 38 w 76"/>
                <a:gd name="T13" fmla="*/ 18 h 76"/>
                <a:gd name="T14" fmla="*/ 20 w 76"/>
                <a:gd name="T15" fmla="*/ 38 h 76"/>
                <a:gd name="T16" fmla="*/ 38 w 76"/>
                <a:gd name="T17" fmla="*/ 59 h 76"/>
                <a:gd name="T18" fmla="*/ 56 w 76"/>
                <a:gd name="T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38"/>
                  </a:moveTo>
                  <a:cubicBezTo>
                    <a:pt x="76" y="60"/>
                    <a:pt x="59" y="76"/>
                    <a:pt x="38" y="76"/>
                  </a:cubicBezTo>
                  <a:cubicBezTo>
                    <a:pt x="16" y="76"/>
                    <a:pt x="0" y="60"/>
                    <a:pt x="0" y="38"/>
                  </a:cubicBezTo>
                  <a:cubicBezTo>
                    <a:pt x="0" y="16"/>
                    <a:pt x="16" y="0"/>
                    <a:pt x="38" y="0"/>
                  </a:cubicBezTo>
                  <a:cubicBezTo>
                    <a:pt x="59" y="0"/>
                    <a:pt x="76" y="16"/>
                    <a:pt x="76" y="38"/>
                  </a:cubicBezTo>
                  <a:close/>
                  <a:moveTo>
                    <a:pt x="56" y="38"/>
                  </a:moveTo>
                  <a:cubicBezTo>
                    <a:pt x="56" y="24"/>
                    <a:pt x="47" y="18"/>
                    <a:pt x="38" y="18"/>
                  </a:cubicBezTo>
                  <a:cubicBezTo>
                    <a:pt x="28" y="18"/>
                    <a:pt x="20" y="24"/>
                    <a:pt x="20" y="38"/>
                  </a:cubicBezTo>
                  <a:cubicBezTo>
                    <a:pt x="20" y="52"/>
                    <a:pt x="28" y="59"/>
                    <a:pt x="38" y="59"/>
                  </a:cubicBezTo>
                  <a:cubicBezTo>
                    <a:pt x="47" y="59"/>
                    <a:pt x="56" y="52"/>
                    <a:pt x="5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5" name="Rectangle 51">
              <a:extLst>
                <a:ext uri="{FF2B5EF4-FFF2-40B4-BE49-F238E27FC236}">
                  <a16:creationId xmlns:a16="http://schemas.microsoft.com/office/drawing/2014/main" id="{189232A9-5180-4DA0-A407-C86A2E5E0606}"/>
                </a:ext>
              </a:extLst>
            </p:cNvPr>
            <p:cNvSpPr>
              <a:spLocks noChangeArrowheads="1"/>
            </p:cNvSpPr>
            <p:nvPr/>
          </p:nvSpPr>
          <p:spPr bwMode="auto">
            <a:xfrm>
              <a:off x="3182" y="1767"/>
              <a:ext cx="80"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6" name="Rectangle 52">
              <a:extLst>
                <a:ext uri="{FF2B5EF4-FFF2-40B4-BE49-F238E27FC236}">
                  <a16:creationId xmlns:a16="http://schemas.microsoft.com/office/drawing/2014/main" id="{38389267-061A-4181-82BA-D1B067FEBC32}"/>
                </a:ext>
              </a:extLst>
            </p:cNvPr>
            <p:cNvSpPr>
              <a:spLocks noChangeArrowheads="1"/>
            </p:cNvSpPr>
            <p:nvPr/>
          </p:nvSpPr>
          <p:spPr bwMode="auto">
            <a:xfrm>
              <a:off x="3324" y="1767"/>
              <a:ext cx="80"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7" name="Freeform 53">
              <a:extLst>
                <a:ext uri="{FF2B5EF4-FFF2-40B4-BE49-F238E27FC236}">
                  <a16:creationId xmlns:a16="http://schemas.microsoft.com/office/drawing/2014/main" id="{25EDC5CC-410E-4DD3-96CD-6BAC08F3890D}"/>
                </a:ext>
              </a:extLst>
            </p:cNvPr>
            <p:cNvSpPr>
              <a:spLocks noEditPoints="1"/>
            </p:cNvSpPr>
            <p:nvPr/>
          </p:nvSpPr>
          <p:spPr bwMode="auto">
            <a:xfrm>
              <a:off x="3446" y="1901"/>
              <a:ext cx="298" cy="320"/>
            </a:xfrm>
            <a:custGeom>
              <a:avLst/>
              <a:gdLst>
                <a:gd name="T0" fmla="*/ 70 w 71"/>
                <a:gd name="T1" fmla="*/ 54 h 76"/>
                <a:gd name="T2" fmla="*/ 37 w 71"/>
                <a:gd name="T3" fmla="*/ 76 h 76"/>
                <a:gd name="T4" fmla="*/ 0 w 71"/>
                <a:gd name="T5" fmla="*/ 38 h 76"/>
                <a:gd name="T6" fmla="*/ 35 w 71"/>
                <a:gd name="T7" fmla="*/ 0 h 76"/>
                <a:gd name="T8" fmla="*/ 71 w 71"/>
                <a:gd name="T9" fmla="*/ 37 h 76"/>
                <a:gd name="T10" fmla="*/ 71 w 71"/>
                <a:gd name="T11" fmla="*/ 43 h 76"/>
                <a:gd name="T12" fmla="*/ 19 w 71"/>
                <a:gd name="T13" fmla="*/ 43 h 76"/>
                <a:gd name="T14" fmla="*/ 37 w 71"/>
                <a:gd name="T15" fmla="*/ 60 h 76"/>
                <a:gd name="T16" fmla="*/ 54 w 71"/>
                <a:gd name="T17" fmla="*/ 49 h 76"/>
                <a:gd name="T18" fmla="*/ 70 w 71"/>
                <a:gd name="T19" fmla="*/ 54 h 76"/>
                <a:gd name="T20" fmla="*/ 52 w 71"/>
                <a:gd name="T21" fmla="*/ 30 h 76"/>
                <a:gd name="T22" fmla="*/ 36 w 71"/>
                <a:gd name="T23" fmla="*/ 16 h 76"/>
                <a:gd name="T24" fmla="*/ 19 w 71"/>
                <a:gd name="T25" fmla="*/ 30 h 76"/>
                <a:gd name="T26" fmla="*/ 52 w 71"/>
                <a:gd name="T27"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6">
                  <a:moveTo>
                    <a:pt x="70" y="54"/>
                  </a:moveTo>
                  <a:cubicBezTo>
                    <a:pt x="66" y="66"/>
                    <a:pt x="55" y="76"/>
                    <a:pt x="37" y="76"/>
                  </a:cubicBezTo>
                  <a:cubicBezTo>
                    <a:pt x="17" y="76"/>
                    <a:pt x="0" y="62"/>
                    <a:pt x="0" y="38"/>
                  </a:cubicBezTo>
                  <a:cubicBezTo>
                    <a:pt x="0" y="15"/>
                    <a:pt x="17" y="0"/>
                    <a:pt x="35" y="0"/>
                  </a:cubicBezTo>
                  <a:cubicBezTo>
                    <a:pt x="58" y="0"/>
                    <a:pt x="71" y="14"/>
                    <a:pt x="71" y="37"/>
                  </a:cubicBezTo>
                  <a:cubicBezTo>
                    <a:pt x="71" y="40"/>
                    <a:pt x="71" y="43"/>
                    <a:pt x="71" y="43"/>
                  </a:cubicBezTo>
                  <a:cubicBezTo>
                    <a:pt x="19" y="43"/>
                    <a:pt x="19" y="43"/>
                    <a:pt x="19" y="43"/>
                  </a:cubicBezTo>
                  <a:cubicBezTo>
                    <a:pt x="19" y="53"/>
                    <a:pt x="27" y="60"/>
                    <a:pt x="37" y="60"/>
                  </a:cubicBezTo>
                  <a:cubicBezTo>
                    <a:pt x="46" y="60"/>
                    <a:pt x="51" y="55"/>
                    <a:pt x="54" y="49"/>
                  </a:cubicBezTo>
                  <a:lnTo>
                    <a:pt x="70" y="54"/>
                  </a:lnTo>
                  <a:close/>
                  <a:moveTo>
                    <a:pt x="52" y="30"/>
                  </a:moveTo>
                  <a:cubicBezTo>
                    <a:pt x="51" y="23"/>
                    <a:pt x="47" y="16"/>
                    <a:pt x="36" y="16"/>
                  </a:cubicBezTo>
                  <a:cubicBezTo>
                    <a:pt x="25" y="16"/>
                    <a:pt x="20" y="23"/>
                    <a:pt x="19"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8" name="Freeform 54">
              <a:extLst>
                <a:ext uri="{FF2B5EF4-FFF2-40B4-BE49-F238E27FC236}">
                  <a16:creationId xmlns:a16="http://schemas.microsoft.com/office/drawing/2014/main" id="{FEBF77D1-BB0C-4BA0-AB0F-AF52E09B888D}"/>
                </a:ext>
              </a:extLst>
            </p:cNvPr>
            <p:cNvSpPr>
              <a:spLocks/>
            </p:cNvSpPr>
            <p:nvPr/>
          </p:nvSpPr>
          <p:spPr bwMode="auto">
            <a:xfrm>
              <a:off x="3765" y="1901"/>
              <a:ext cx="301" cy="320"/>
            </a:xfrm>
            <a:custGeom>
              <a:avLst/>
              <a:gdLst>
                <a:gd name="T0" fmla="*/ 20 w 72"/>
                <a:gd name="T1" fmla="*/ 38 h 76"/>
                <a:gd name="T2" fmla="*/ 39 w 72"/>
                <a:gd name="T3" fmla="*/ 59 h 76"/>
                <a:gd name="T4" fmla="*/ 55 w 72"/>
                <a:gd name="T5" fmla="*/ 46 h 76"/>
                <a:gd name="T6" fmla="*/ 72 w 72"/>
                <a:gd name="T7" fmla="*/ 52 h 76"/>
                <a:gd name="T8" fmla="*/ 39 w 72"/>
                <a:gd name="T9" fmla="*/ 76 h 76"/>
                <a:gd name="T10" fmla="*/ 0 w 72"/>
                <a:gd name="T11" fmla="*/ 38 h 76"/>
                <a:gd name="T12" fmla="*/ 38 w 72"/>
                <a:gd name="T13" fmla="*/ 0 h 76"/>
                <a:gd name="T14" fmla="*/ 72 w 72"/>
                <a:gd name="T15" fmla="*/ 24 h 76"/>
                <a:gd name="T16" fmla="*/ 54 w 72"/>
                <a:gd name="T17" fmla="*/ 30 h 76"/>
                <a:gd name="T18" fmla="*/ 38 w 72"/>
                <a:gd name="T19" fmla="*/ 18 h 76"/>
                <a:gd name="T20" fmla="*/ 20 w 72"/>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6">
                  <a:moveTo>
                    <a:pt x="20" y="38"/>
                  </a:moveTo>
                  <a:cubicBezTo>
                    <a:pt x="20" y="51"/>
                    <a:pt x="29" y="59"/>
                    <a:pt x="39" y="59"/>
                  </a:cubicBezTo>
                  <a:cubicBezTo>
                    <a:pt x="49" y="59"/>
                    <a:pt x="54" y="52"/>
                    <a:pt x="55" y="46"/>
                  </a:cubicBezTo>
                  <a:cubicBezTo>
                    <a:pt x="72" y="52"/>
                    <a:pt x="72" y="52"/>
                    <a:pt x="72" y="52"/>
                  </a:cubicBezTo>
                  <a:cubicBezTo>
                    <a:pt x="69" y="64"/>
                    <a:pt x="58" y="76"/>
                    <a:pt x="39" y="76"/>
                  </a:cubicBezTo>
                  <a:cubicBezTo>
                    <a:pt x="17" y="76"/>
                    <a:pt x="0" y="60"/>
                    <a:pt x="0" y="38"/>
                  </a:cubicBezTo>
                  <a:cubicBezTo>
                    <a:pt x="0" y="16"/>
                    <a:pt x="17" y="0"/>
                    <a:pt x="38" y="0"/>
                  </a:cubicBezTo>
                  <a:cubicBezTo>
                    <a:pt x="58" y="0"/>
                    <a:pt x="69" y="12"/>
                    <a:pt x="72" y="24"/>
                  </a:cubicBezTo>
                  <a:cubicBezTo>
                    <a:pt x="54" y="30"/>
                    <a:pt x="54" y="30"/>
                    <a:pt x="54" y="30"/>
                  </a:cubicBezTo>
                  <a:cubicBezTo>
                    <a:pt x="53" y="24"/>
                    <a:pt x="48" y="18"/>
                    <a:pt x="38" y="18"/>
                  </a:cubicBezTo>
                  <a:cubicBezTo>
                    <a:pt x="28" y="18"/>
                    <a:pt x="20" y="25"/>
                    <a:pt x="2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9" name="Freeform 55">
              <a:extLst>
                <a:ext uri="{FF2B5EF4-FFF2-40B4-BE49-F238E27FC236}">
                  <a16:creationId xmlns:a16="http://schemas.microsoft.com/office/drawing/2014/main" id="{4B28D164-46DB-4D3A-ABFF-F60241693E03}"/>
                </a:ext>
              </a:extLst>
            </p:cNvPr>
            <p:cNvSpPr>
              <a:spLocks/>
            </p:cNvSpPr>
            <p:nvPr/>
          </p:nvSpPr>
          <p:spPr bwMode="auto">
            <a:xfrm>
              <a:off x="4079" y="1817"/>
              <a:ext cx="197" cy="399"/>
            </a:xfrm>
            <a:custGeom>
              <a:avLst/>
              <a:gdLst>
                <a:gd name="T0" fmla="*/ 32 w 47"/>
                <a:gd name="T1" fmla="*/ 22 h 95"/>
                <a:gd name="T2" fmla="*/ 47 w 47"/>
                <a:gd name="T3" fmla="*/ 22 h 95"/>
                <a:gd name="T4" fmla="*/ 47 w 47"/>
                <a:gd name="T5" fmla="*/ 39 h 95"/>
                <a:gd name="T6" fmla="*/ 32 w 47"/>
                <a:gd name="T7" fmla="*/ 39 h 95"/>
                <a:gd name="T8" fmla="*/ 32 w 47"/>
                <a:gd name="T9" fmla="*/ 70 h 95"/>
                <a:gd name="T10" fmla="*/ 41 w 47"/>
                <a:gd name="T11" fmla="*/ 78 h 95"/>
                <a:gd name="T12" fmla="*/ 47 w 47"/>
                <a:gd name="T13" fmla="*/ 77 h 95"/>
                <a:gd name="T14" fmla="*/ 47 w 47"/>
                <a:gd name="T15" fmla="*/ 94 h 95"/>
                <a:gd name="T16" fmla="*/ 36 w 47"/>
                <a:gd name="T17" fmla="*/ 95 h 95"/>
                <a:gd name="T18" fmla="*/ 13 w 47"/>
                <a:gd name="T19" fmla="*/ 73 h 95"/>
                <a:gd name="T20" fmla="*/ 13 w 47"/>
                <a:gd name="T21" fmla="*/ 39 h 95"/>
                <a:gd name="T22" fmla="*/ 0 w 47"/>
                <a:gd name="T23" fmla="*/ 39 h 95"/>
                <a:gd name="T24" fmla="*/ 0 w 47"/>
                <a:gd name="T25" fmla="*/ 22 h 95"/>
                <a:gd name="T26" fmla="*/ 3 w 47"/>
                <a:gd name="T27" fmla="*/ 22 h 95"/>
                <a:gd name="T28" fmla="*/ 14 w 47"/>
                <a:gd name="T29" fmla="*/ 11 h 95"/>
                <a:gd name="T30" fmla="*/ 14 w 47"/>
                <a:gd name="T31" fmla="*/ 0 h 95"/>
                <a:gd name="T32" fmla="*/ 32 w 47"/>
                <a:gd name="T33" fmla="*/ 0 h 95"/>
                <a:gd name="T34" fmla="*/ 32 w 47"/>
                <a:gd name="T35" fmla="*/ 2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5">
                  <a:moveTo>
                    <a:pt x="32" y="22"/>
                  </a:moveTo>
                  <a:cubicBezTo>
                    <a:pt x="47" y="22"/>
                    <a:pt x="47" y="22"/>
                    <a:pt x="47" y="22"/>
                  </a:cubicBezTo>
                  <a:cubicBezTo>
                    <a:pt x="47" y="39"/>
                    <a:pt x="47" y="39"/>
                    <a:pt x="47" y="39"/>
                  </a:cubicBezTo>
                  <a:cubicBezTo>
                    <a:pt x="32" y="39"/>
                    <a:pt x="32" y="39"/>
                    <a:pt x="32" y="39"/>
                  </a:cubicBezTo>
                  <a:cubicBezTo>
                    <a:pt x="32" y="70"/>
                    <a:pt x="32" y="70"/>
                    <a:pt x="32" y="70"/>
                  </a:cubicBezTo>
                  <a:cubicBezTo>
                    <a:pt x="32" y="76"/>
                    <a:pt x="35" y="78"/>
                    <a:pt x="41" y="78"/>
                  </a:cubicBezTo>
                  <a:cubicBezTo>
                    <a:pt x="43" y="78"/>
                    <a:pt x="46" y="78"/>
                    <a:pt x="47" y="77"/>
                  </a:cubicBezTo>
                  <a:cubicBezTo>
                    <a:pt x="47" y="94"/>
                    <a:pt x="47" y="94"/>
                    <a:pt x="47" y="94"/>
                  </a:cubicBezTo>
                  <a:cubicBezTo>
                    <a:pt x="45" y="94"/>
                    <a:pt x="41" y="95"/>
                    <a:pt x="36" y="95"/>
                  </a:cubicBezTo>
                  <a:cubicBezTo>
                    <a:pt x="22" y="95"/>
                    <a:pt x="13" y="87"/>
                    <a:pt x="13" y="73"/>
                  </a:cubicBezTo>
                  <a:cubicBezTo>
                    <a:pt x="13" y="39"/>
                    <a:pt x="13" y="39"/>
                    <a:pt x="13" y="39"/>
                  </a:cubicBezTo>
                  <a:cubicBezTo>
                    <a:pt x="0" y="39"/>
                    <a:pt x="0" y="39"/>
                    <a:pt x="0" y="39"/>
                  </a:cubicBezTo>
                  <a:cubicBezTo>
                    <a:pt x="0" y="22"/>
                    <a:pt x="0" y="22"/>
                    <a:pt x="0" y="22"/>
                  </a:cubicBezTo>
                  <a:cubicBezTo>
                    <a:pt x="3" y="22"/>
                    <a:pt x="3" y="22"/>
                    <a:pt x="3" y="22"/>
                  </a:cubicBezTo>
                  <a:cubicBezTo>
                    <a:pt x="11" y="22"/>
                    <a:pt x="14" y="17"/>
                    <a:pt x="14" y="11"/>
                  </a:cubicBezTo>
                  <a:cubicBezTo>
                    <a:pt x="14" y="0"/>
                    <a:pt x="14" y="0"/>
                    <a:pt x="14" y="0"/>
                  </a:cubicBezTo>
                  <a:cubicBezTo>
                    <a:pt x="32" y="0"/>
                    <a:pt x="32" y="0"/>
                    <a:pt x="32" y="0"/>
                  </a:cubicBezTo>
                  <a:lnTo>
                    <a:pt x="3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0" name="Freeform 56">
              <a:extLst>
                <a:ext uri="{FF2B5EF4-FFF2-40B4-BE49-F238E27FC236}">
                  <a16:creationId xmlns:a16="http://schemas.microsoft.com/office/drawing/2014/main" id="{33D8C5D0-E0B4-4C7B-ACE7-C40BA00B848C}"/>
                </a:ext>
              </a:extLst>
            </p:cNvPr>
            <p:cNvSpPr>
              <a:spLocks noEditPoints="1"/>
            </p:cNvSpPr>
            <p:nvPr/>
          </p:nvSpPr>
          <p:spPr bwMode="auto">
            <a:xfrm>
              <a:off x="4310" y="1759"/>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2 w 24"/>
                <a:gd name="T11" fmla="*/ 108 h 108"/>
                <a:gd name="T12" fmla="*/ 2 w 24"/>
                <a:gd name="T13" fmla="*/ 36 h 108"/>
                <a:gd name="T14" fmla="*/ 22 w 24"/>
                <a:gd name="T15" fmla="*/ 36 h 108"/>
                <a:gd name="T16" fmla="*/ 22 w 24"/>
                <a:gd name="T17" fmla="*/ 108 h 108"/>
                <a:gd name="T18" fmla="*/ 2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6"/>
                    <a:pt x="24" y="12"/>
                  </a:cubicBezTo>
                  <a:cubicBezTo>
                    <a:pt x="24" y="19"/>
                    <a:pt x="19" y="24"/>
                    <a:pt x="12" y="24"/>
                  </a:cubicBezTo>
                  <a:cubicBezTo>
                    <a:pt x="5" y="24"/>
                    <a:pt x="0" y="19"/>
                    <a:pt x="0" y="12"/>
                  </a:cubicBezTo>
                  <a:cubicBezTo>
                    <a:pt x="0" y="6"/>
                    <a:pt x="5" y="0"/>
                    <a:pt x="12" y="0"/>
                  </a:cubicBezTo>
                  <a:close/>
                  <a:moveTo>
                    <a:pt x="2" y="108"/>
                  </a:moveTo>
                  <a:cubicBezTo>
                    <a:pt x="2" y="36"/>
                    <a:pt x="2" y="36"/>
                    <a:pt x="2" y="36"/>
                  </a:cubicBezTo>
                  <a:cubicBezTo>
                    <a:pt x="22" y="36"/>
                    <a:pt x="22" y="36"/>
                    <a:pt x="22" y="36"/>
                  </a:cubicBezTo>
                  <a:cubicBezTo>
                    <a:pt x="22" y="108"/>
                    <a:pt x="22" y="108"/>
                    <a:pt x="22" y="108"/>
                  </a:cubicBezTo>
                  <a:lnTo>
                    <a:pt x="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1" name="Freeform 57">
              <a:extLst>
                <a:ext uri="{FF2B5EF4-FFF2-40B4-BE49-F238E27FC236}">
                  <a16:creationId xmlns:a16="http://schemas.microsoft.com/office/drawing/2014/main" id="{123F946C-4DCA-4F04-90A8-5EE70BC055FE}"/>
                </a:ext>
              </a:extLst>
            </p:cNvPr>
            <p:cNvSpPr>
              <a:spLocks/>
            </p:cNvSpPr>
            <p:nvPr/>
          </p:nvSpPr>
          <p:spPr bwMode="auto">
            <a:xfrm>
              <a:off x="4435" y="1763"/>
              <a:ext cx="202" cy="449"/>
            </a:xfrm>
            <a:custGeom>
              <a:avLst/>
              <a:gdLst>
                <a:gd name="T0" fmla="*/ 32 w 48"/>
                <a:gd name="T1" fmla="*/ 27 h 107"/>
                <a:gd name="T2" fmla="*/ 32 w 48"/>
                <a:gd name="T3" fmla="*/ 35 h 107"/>
                <a:gd name="T4" fmla="*/ 48 w 48"/>
                <a:gd name="T5" fmla="*/ 35 h 107"/>
                <a:gd name="T6" fmla="*/ 48 w 48"/>
                <a:gd name="T7" fmla="*/ 52 h 107"/>
                <a:gd name="T8" fmla="*/ 32 w 48"/>
                <a:gd name="T9" fmla="*/ 52 h 107"/>
                <a:gd name="T10" fmla="*/ 32 w 48"/>
                <a:gd name="T11" fmla="*/ 107 h 107"/>
                <a:gd name="T12" fmla="*/ 12 w 48"/>
                <a:gd name="T13" fmla="*/ 107 h 107"/>
                <a:gd name="T14" fmla="*/ 12 w 48"/>
                <a:gd name="T15" fmla="*/ 52 h 107"/>
                <a:gd name="T16" fmla="*/ 0 w 48"/>
                <a:gd name="T17" fmla="*/ 52 h 107"/>
                <a:gd name="T18" fmla="*/ 0 w 48"/>
                <a:gd name="T19" fmla="*/ 35 h 107"/>
                <a:gd name="T20" fmla="*/ 12 w 48"/>
                <a:gd name="T21" fmla="*/ 35 h 107"/>
                <a:gd name="T22" fmla="*/ 12 w 48"/>
                <a:gd name="T23" fmla="*/ 27 h 107"/>
                <a:gd name="T24" fmla="*/ 38 w 48"/>
                <a:gd name="T25" fmla="*/ 0 h 107"/>
                <a:gd name="T26" fmla="*/ 48 w 48"/>
                <a:gd name="T27" fmla="*/ 1 h 107"/>
                <a:gd name="T28" fmla="*/ 48 w 48"/>
                <a:gd name="T29" fmla="*/ 18 h 107"/>
                <a:gd name="T30" fmla="*/ 42 w 48"/>
                <a:gd name="T31" fmla="*/ 17 h 107"/>
                <a:gd name="T32" fmla="*/ 32 w 48"/>
                <a:gd name="T33" fmla="*/ 2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07">
                  <a:moveTo>
                    <a:pt x="32" y="27"/>
                  </a:moveTo>
                  <a:cubicBezTo>
                    <a:pt x="32" y="35"/>
                    <a:pt x="32" y="35"/>
                    <a:pt x="32" y="35"/>
                  </a:cubicBezTo>
                  <a:cubicBezTo>
                    <a:pt x="48" y="35"/>
                    <a:pt x="48" y="35"/>
                    <a:pt x="48" y="35"/>
                  </a:cubicBezTo>
                  <a:cubicBezTo>
                    <a:pt x="48" y="52"/>
                    <a:pt x="48" y="52"/>
                    <a:pt x="48" y="52"/>
                  </a:cubicBezTo>
                  <a:cubicBezTo>
                    <a:pt x="32" y="52"/>
                    <a:pt x="32" y="52"/>
                    <a:pt x="32" y="52"/>
                  </a:cubicBezTo>
                  <a:cubicBezTo>
                    <a:pt x="32" y="107"/>
                    <a:pt x="32" y="107"/>
                    <a:pt x="32" y="107"/>
                  </a:cubicBezTo>
                  <a:cubicBezTo>
                    <a:pt x="12" y="107"/>
                    <a:pt x="12" y="107"/>
                    <a:pt x="12" y="107"/>
                  </a:cubicBezTo>
                  <a:cubicBezTo>
                    <a:pt x="12" y="52"/>
                    <a:pt x="12" y="52"/>
                    <a:pt x="12" y="52"/>
                  </a:cubicBezTo>
                  <a:cubicBezTo>
                    <a:pt x="0" y="52"/>
                    <a:pt x="0" y="52"/>
                    <a:pt x="0" y="52"/>
                  </a:cubicBezTo>
                  <a:cubicBezTo>
                    <a:pt x="0" y="35"/>
                    <a:pt x="0" y="35"/>
                    <a:pt x="0" y="35"/>
                  </a:cubicBezTo>
                  <a:cubicBezTo>
                    <a:pt x="12" y="35"/>
                    <a:pt x="12" y="35"/>
                    <a:pt x="12" y="35"/>
                  </a:cubicBezTo>
                  <a:cubicBezTo>
                    <a:pt x="12" y="27"/>
                    <a:pt x="12" y="27"/>
                    <a:pt x="12" y="27"/>
                  </a:cubicBezTo>
                  <a:cubicBezTo>
                    <a:pt x="12" y="10"/>
                    <a:pt x="22" y="0"/>
                    <a:pt x="38" y="0"/>
                  </a:cubicBezTo>
                  <a:cubicBezTo>
                    <a:pt x="42" y="0"/>
                    <a:pt x="46" y="1"/>
                    <a:pt x="48" y="1"/>
                  </a:cubicBezTo>
                  <a:cubicBezTo>
                    <a:pt x="48" y="18"/>
                    <a:pt x="48" y="18"/>
                    <a:pt x="48" y="18"/>
                  </a:cubicBezTo>
                  <a:cubicBezTo>
                    <a:pt x="47" y="18"/>
                    <a:pt x="45" y="17"/>
                    <a:pt x="42" y="17"/>
                  </a:cubicBezTo>
                  <a:cubicBezTo>
                    <a:pt x="37" y="17"/>
                    <a:pt x="32" y="19"/>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2" name="Fond Photo 1">
              <a:extLst>
                <a:ext uri="{FF2B5EF4-FFF2-40B4-BE49-F238E27FC236}">
                  <a16:creationId xmlns:a16="http://schemas.microsoft.com/office/drawing/2014/main" id="{07887110-AC8A-48F6-BDF5-DC6DB110486E}"/>
                </a:ext>
              </a:extLst>
            </p:cNvPr>
            <p:cNvSpPr>
              <a:spLocks noChangeArrowheads="1"/>
            </p:cNvSpPr>
            <p:nvPr/>
          </p:nvSpPr>
          <p:spPr bwMode="auto">
            <a:xfrm>
              <a:off x="0" y="600"/>
              <a:ext cx="960" cy="961"/>
            </a:xfrm>
            <a:prstGeom prst="ellipse">
              <a:avLst/>
            </a:pr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3" name="Photo 1-Frederic_Martinez">
              <a:extLst>
                <a:ext uri="{FF2B5EF4-FFF2-40B4-BE49-F238E27FC236}">
                  <a16:creationId xmlns:a16="http://schemas.microsoft.com/office/drawing/2014/main" id="{5B7CB88E-0172-440F-BACE-EF1EBD3F439C}"/>
                </a:ext>
              </a:extLst>
            </p:cNvPr>
            <p:cNvSpPr>
              <a:spLocks noChangeArrowheads="1"/>
            </p:cNvSpPr>
            <p:nvPr userDrawn="1"/>
          </p:nvSpPr>
          <p:spPr bwMode="auto">
            <a:xfrm>
              <a:off x="-2" y="603"/>
              <a:ext cx="960" cy="961"/>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4" name="Fond Photo 2">
              <a:extLst>
                <a:ext uri="{FF2B5EF4-FFF2-40B4-BE49-F238E27FC236}">
                  <a16:creationId xmlns:a16="http://schemas.microsoft.com/office/drawing/2014/main" id="{0B6EE91A-0EDC-4DF2-80CD-2E86CCDFAC1E}"/>
                </a:ext>
              </a:extLst>
            </p:cNvPr>
            <p:cNvSpPr>
              <a:spLocks noChangeArrowheads="1"/>
            </p:cNvSpPr>
            <p:nvPr/>
          </p:nvSpPr>
          <p:spPr bwMode="auto">
            <a:xfrm>
              <a:off x="5211" y="1561"/>
              <a:ext cx="960" cy="96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5" name="Photo 2-Katelyn_Young">
              <a:extLst>
                <a:ext uri="{FF2B5EF4-FFF2-40B4-BE49-F238E27FC236}">
                  <a16:creationId xmlns:a16="http://schemas.microsoft.com/office/drawing/2014/main" id="{AC3D9F0E-BE67-4357-BDF1-E03CD4438E2A}"/>
                </a:ext>
              </a:extLst>
            </p:cNvPr>
            <p:cNvSpPr>
              <a:spLocks noChangeArrowheads="1"/>
            </p:cNvSpPr>
            <p:nvPr userDrawn="1"/>
          </p:nvSpPr>
          <p:spPr bwMode="auto">
            <a:xfrm>
              <a:off x="5205" y="1567"/>
              <a:ext cx="960" cy="962"/>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6" name="Fond Photo 3">
              <a:extLst>
                <a:ext uri="{FF2B5EF4-FFF2-40B4-BE49-F238E27FC236}">
                  <a16:creationId xmlns:a16="http://schemas.microsoft.com/office/drawing/2014/main" id="{5575A3E0-F5EF-4E29-B2ED-092143D9D0AE}"/>
                </a:ext>
              </a:extLst>
            </p:cNvPr>
            <p:cNvSpPr>
              <a:spLocks noChangeArrowheads="1"/>
            </p:cNvSpPr>
            <p:nvPr/>
          </p:nvSpPr>
          <p:spPr bwMode="auto">
            <a:xfrm>
              <a:off x="2117" y="2523"/>
              <a:ext cx="960" cy="957"/>
            </a:xfrm>
            <a:prstGeom prst="ellipse">
              <a:avLst/>
            </a:pr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7" name="Photo 3-Tracey_Hamilton">
              <a:extLst>
                <a:ext uri="{FF2B5EF4-FFF2-40B4-BE49-F238E27FC236}">
                  <a16:creationId xmlns:a16="http://schemas.microsoft.com/office/drawing/2014/main" id="{9E2262A1-C126-4A3E-8D11-9205595C34A6}"/>
                </a:ext>
              </a:extLst>
            </p:cNvPr>
            <p:cNvSpPr>
              <a:spLocks noChangeAspect="1" noChangeArrowheads="1"/>
            </p:cNvSpPr>
            <p:nvPr userDrawn="1"/>
          </p:nvSpPr>
          <p:spPr bwMode="auto">
            <a:xfrm>
              <a:off x="2115" y="2528"/>
              <a:ext cx="960" cy="957"/>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78" name="Logo SSQ assurance">
            <a:extLst>
              <a:ext uri="{FF2B5EF4-FFF2-40B4-BE49-F238E27FC236}">
                <a16:creationId xmlns:a16="http://schemas.microsoft.com/office/drawing/2014/main" id="{82C5E792-3349-46AC-864E-DB8BC5F253B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5200" y="458130"/>
            <a:ext cx="1447831" cy="758149"/>
          </a:xfrm>
          <a:prstGeom prst="rect">
            <a:avLst/>
          </a:prstGeom>
        </p:spPr>
      </p:pic>
    </p:spTree>
    <p:extLst>
      <p:ext uri="{BB962C8B-B14F-4D97-AF65-F5344CB8AC3E}">
        <p14:creationId xmlns:p14="http://schemas.microsoft.com/office/powerpoint/2010/main" val="30249531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 TITRE - Fond VERT">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81912"/>
            <a:ext cx="11509952" cy="2856476"/>
          </a:xfrm>
        </p:spPr>
        <p:txBody>
          <a:bodyPr lIns="0" tIns="0" rIns="0" bIns="0" anchor="b">
            <a:normAutofit/>
          </a:bodyPr>
          <a:lstStyle>
            <a:lvl1pPr algn="ctr">
              <a:defRPr sz="6000" spc="-150" baseline="0">
                <a:solidFill>
                  <a:schemeClr val="bg1"/>
                </a:solidFill>
              </a:defRPr>
            </a:lvl1pPr>
          </a:lstStyle>
          <a:p>
            <a:r>
              <a:rPr lang="fr-FR"/>
              <a:t>Modifiez le style du titre</a:t>
            </a:r>
            <a:endParaRPr lang="fr-CA"/>
          </a:p>
        </p:txBody>
      </p:sp>
      <p:sp>
        <p:nvSpPr>
          <p:cNvPr id="3" name="Sous-titre 2">
            <a:extLst>
              <a:ext uri="{FF2B5EF4-FFF2-40B4-BE49-F238E27FC236}">
                <a16:creationId xmlns:a16="http://schemas.microsoft.com/office/drawing/2014/main" id="{E5FB1A26-62D5-4F98-906A-F2E96C8766D9}"/>
              </a:ext>
            </a:extLst>
          </p:cNvPr>
          <p:cNvSpPr>
            <a:spLocks noGrp="1"/>
          </p:cNvSpPr>
          <p:nvPr>
            <p:ph type="subTitle" idx="1"/>
          </p:nvPr>
        </p:nvSpPr>
        <p:spPr>
          <a:xfrm>
            <a:off x="341024" y="4462272"/>
            <a:ext cx="11509952" cy="2080052"/>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grpSp>
        <p:nvGrpSpPr>
          <p:cNvPr id="48" name="SIGNATURE FR fond BLANC">
            <a:extLst>
              <a:ext uri="{FF2B5EF4-FFF2-40B4-BE49-F238E27FC236}">
                <a16:creationId xmlns:a16="http://schemas.microsoft.com/office/drawing/2014/main" id="{AD5F63AE-16FB-428C-81B3-74A02EFA55C4}"/>
              </a:ext>
            </a:extLst>
          </p:cNvPr>
          <p:cNvGrpSpPr>
            <a:grpSpLocks noChangeAspect="1"/>
          </p:cNvGrpSpPr>
          <p:nvPr userDrawn="1"/>
        </p:nvGrpSpPr>
        <p:grpSpPr bwMode="auto">
          <a:xfrm>
            <a:off x="9381744" y="458448"/>
            <a:ext cx="2471880" cy="996837"/>
            <a:chOff x="-2" y="600"/>
            <a:chExt cx="7154" cy="2885"/>
          </a:xfrm>
        </p:grpSpPr>
        <p:sp>
          <p:nvSpPr>
            <p:cNvPr id="49" name="AutoShape 31">
              <a:extLst>
                <a:ext uri="{FF2B5EF4-FFF2-40B4-BE49-F238E27FC236}">
                  <a16:creationId xmlns:a16="http://schemas.microsoft.com/office/drawing/2014/main" id="{16A5D137-CA8A-44BB-B52F-B78F69626574}"/>
                </a:ext>
              </a:extLst>
            </p:cNvPr>
            <p:cNvSpPr>
              <a:spLocks noChangeAspect="1" noChangeArrowheads="1" noTextEdit="1"/>
            </p:cNvSpPr>
            <p:nvPr/>
          </p:nvSpPr>
          <p:spPr bwMode="auto">
            <a:xfrm>
              <a:off x="0" y="600"/>
              <a:ext cx="7152"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0" name="Oval 34">
              <a:extLst>
                <a:ext uri="{FF2B5EF4-FFF2-40B4-BE49-F238E27FC236}">
                  <a16:creationId xmlns:a16="http://schemas.microsoft.com/office/drawing/2014/main" id="{8AD4E055-0AA0-468E-B2FD-0A64FA4A4166}"/>
                </a:ext>
              </a:extLst>
            </p:cNvPr>
            <p:cNvSpPr>
              <a:spLocks noChangeArrowheads="1"/>
            </p:cNvSpPr>
            <p:nvPr/>
          </p:nvSpPr>
          <p:spPr bwMode="auto">
            <a:xfrm>
              <a:off x="1136" y="2523"/>
              <a:ext cx="960" cy="957"/>
            </a:xfrm>
            <a:prstGeom prst="ellipse">
              <a:avLst/>
            </a:prstGeom>
            <a:solidFill>
              <a:srgbClr val="F7DC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1" name="Freeform 36">
              <a:extLst>
                <a:ext uri="{FF2B5EF4-FFF2-40B4-BE49-F238E27FC236}">
                  <a16:creationId xmlns:a16="http://schemas.microsoft.com/office/drawing/2014/main" id="{22F9A483-A84F-4660-97A7-405EFAF0835F}"/>
                </a:ext>
              </a:extLst>
            </p:cNvPr>
            <p:cNvSpPr>
              <a:spLocks/>
            </p:cNvSpPr>
            <p:nvPr/>
          </p:nvSpPr>
          <p:spPr bwMode="auto">
            <a:xfrm>
              <a:off x="981" y="600"/>
              <a:ext cx="2746" cy="961"/>
            </a:xfrm>
            <a:custGeom>
              <a:avLst/>
              <a:gdLst>
                <a:gd name="T0" fmla="*/ 115 w 655"/>
                <a:gd name="T1" fmla="*/ 229 h 229"/>
                <a:gd name="T2" fmla="*/ 0 w 655"/>
                <a:gd name="T3" fmla="*/ 114 h 229"/>
                <a:gd name="T4" fmla="*/ 115 w 655"/>
                <a:gd name="T5" fmla="*/ 0 h 229"/>
                <a:gd name="T6" fmla="*/ 540 w 655"/>
                <a:gd name="T7" fmla="*/ 0 h 229"/>
                <a:gd name="T8" fmla="*/ 655 w 655"/>
                <a:gd name="T9" fmla="*/ 114 h 229"/>
                <a:gd name="T10" fmla="*/ 540 w 655"/>
                <a:gd name="T11" fmla="*/ 229 h 229"/>
                <a:gd name="T12" fmla="*/ 115 w 655"/>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655" h="229">
                  <a:moveTo>
                    <a:pt x="115" y="229"/>
                  </a:moveTo>
                  <a:cubicBezTo>
                    <a:pt x="51" y="229"/>
                    <a:pt x="0" y="177"/>
                    <a:pt x="0" y="114"/>
                  </a:cubicBezTo>
                  <a:cubicBezTo>
                    <a:pt x="0" y="51"/>
                    <a:pt x="51" y="0"/>
                    <a:pt x="115" y="0"/>
                  </a:cubicBezTo>
                  <a:cubicBezTo>
                    <a:pt x="540" y="0"/>
                    <a:pt x="540" y="0"/>
                    <a:pt x="540" y="0"/>
                  </a:cubicBezTo>
                  <a:cubicBezTo>
                    <a:pt x="603" y="0"/>
                    <a:pt x="655" y="51"/>
                    <a:pt x="655" y="114"/>
                  </a:cubicBezTo>
                  <a:cubicBezTo>
                    <a:pt x="655" y="177"/>
                    <a:pt x="603" y="229"/>
                    <a:pt x="540" y="229"/>
                  </a:cubicBezTo>
                  <a:lnTo>
                    <a:pt x="115" y="22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2" name="Freeform 37">
              <a:extLst>
                <a:ext uri="{FF2B5EF4-FFF2-40B4-BE49-F238E27FC236}">
                  <a16:creationId xmlns:a16="http://schemas.microsoft.com/office/drawing/2014/main" id="{E7DA6EC9-943E-4478-85E0-2402D8C3A1B5}"/>
                </a:ext>
              </a:extLst>
            </p:cNvPr>
            <p:cNvSpPr>
              <a:spLocks/>
            </p:cNvSpPr>
            <p:nvPr/>
          </p:nvSpPr>
          <p:spPr bwMode="auto">
            <a:xfrm>
              <a:off x="1966" y="1561"/>
              <a:ext cx="3224" cy="962"/>
            </a:xfrm>
            <a:custGeom>
              <a:avLst/>
              <a:gdLst>
                <a:gd name="T0" fmla="*/ 114 w 769"/>
                <a:gd name="T1" fmla="*/ 229 h 229"/>
                <a:gd name="T2" fmla="*/ 0 w 769"/>
                <a:gd name="T3" fmla="*/ 114 h 229"/>
                <a:gd name="T4" fmla="*/ 114 w 769"/>
                <a:gd name="T5" fmla="*/ 0 h 229"/>
                <a:gd name="T6" fmla="*/ 654 w 769"/>
                <a:gd name="T7" fmla="*/ 0 h 229"/>
                <a:gd name="T8" fmla="*/ 769 w 769"/>
                <a:gd name="T9" fmla="*/ 114 h 229"/>
                <a:gd name="T10" fmla="*/ 654 w 769"/>
                <a:gd name="T11" fmla="*/ 229 h 229"/>
                <a:gd name="T12" fmla="*/ 114 w 76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769" h="229">
                  <a:moveTo>
                    <a:pt x="114" y="229"/>
                  </a:moveTo>
                  <a:cubicBezTo>
                    <a:pt x="51" y="229"/>
                    <a:pt x="0" y="177"/>
                    <a:pt x="0" y="114"/>
                  </a:cubicBezTo>
                  <a:cubicBezTo>
                    <a:pt x="0" y="51"/>
                    <a:pt x="51" y="0"/>
                    <a:pt x="114" y="0"/>
                  </a:cubicBezTo>
                  <a:cubicBezTo>
                    <a:pt x="654" y="0"/>
                    <a:pt x="654" y="0"/>
                    <a:pt x="654" y="0"/>
                  </a:cubicBezTo>
                  <a:cubicBezTo>
                    <a:pt x="717" y="0"/>
                    <a:pt x="769" y="51"/>
                    <a:pt x="769" y="114"/>
                  </a:cubicBezTo>
                  <a:cubicBezTo>
                    <a:pt x="769" y="177"/>
                    <a:pt x="717" y="229"/>
                    <a:pt x="654" y="229"/>
                  </a:cubicBezTo>
                  <a:lnTo>
                    <a:pt x="114" y="229"/>
                  </a:ln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3" name="Oval 38">
              <a:extLst>
                <a:ext uri="{FF2B5EF4-FFF2-40B4-BE49-F238E27FC236}">
                  <a16:creationId xmlns:a16="http://schemas.microsoft.com/office/drawing/2014/main" id="{A8DD7A08-96DF-436E-8BF0-4980BAAF617E}"/>
                </a:ext>
              </a:extLst>
            </p:cNvPr>
            <p:cNvSpPr>
              <a:spLocks noChangeArrowheads="1"/>
            </p:cNvSpPr>
            <p:nvPr/>
          </p:nvSpPr>
          <p:spPr bwMode="auto">
            <a:xfrm>
              <a:off x="3748" y="600"/>
              <a:ext cx="960" cy="961"/>
            </a:xfrm>
            <a:prstGeom prst="ellipse">
              <a:avLst/>
            </a:pr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4" name="Oval 40">
              <a:extLst>
                <a:ext uri="{FF2B5EF4-FFF2-40B4-BE49-F238E27FC236}">
                  <a16:creationId xmlns:a16="http://schemas.microsoft.com/office/drawing/2014/main" id="{49595B3B-175A-420C-B88C-E6A3FD824731}"/>
                </a:ext>
              </a:extLst>
            </p:cNvPr>
            <p:cNvSpPr>
              <a:spLocks noChangeArrowheads="1"/>
            </p:cNvSpPr>
            <p:nvPr/>
          </p:nvSpPr>
          <p:spPr bwMode="auto">
            <a:xfrm>
              <a:off x="6192" y="1561"/>
              <a:ext cx="960" cy="96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5" name="Rectangle 41">
              <a:extLst>
                <a:ext uri="{FF2B5EF4-FFF2-40B4-BE49-F238E27FC236}">
                  <a16:creationId xmlns:a16="http://schemas.microsoft.com/office/drawing/2014/main" id="{B8585B4A-19EA-4145-9B08-00D8699482A8}"/>
                </a:ext>
              </a:extLst>
            </p:cNvPr>
            <p:cNvSpPr>
              <a:spLocks noChangeArrowheads="1"/>
            </p:cNvSpPr>
            <p:nvPr/>
          </p:nvSpPr>
          <p:spPr bwMode="auto">
            <a:xfrm>
              <a:off x="1522" y="789"/>
              <a:ext cx="84"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6" name="Freeform 42">
              <a:extLst>
                <a:ext uri="{FF2B5EF4-FFF2-40B4-BE49-F238E27FC236}">
                  <a16:creationId xmlns:a16="http://schemas.microsoft.com/office/drawing/2014/main" id="{A2E1743E-3ABF-460D-A8E8-D4B08ADA6553}"/>
                </a:ext>
              </a:extLst>
            </p:cNvPr>
            <p:cNvSpPr>
              <a:spLocks/>
            </p:cNvSpPr>
            <p:nvPr/>
          </p:nvSpPr>
          <p:spPr bwMode="auto">
            <a:xfrm>
              <a:off x="1643" y="785"/>
              <a:ext cx="105" cy="176"/>
            </a:xfrm>
            <a:custGeom>
              <a:avLst/>
              <a:gdLst>
                <a:gd name="T0" fmla="*/ 12 w 25"/>
                <a:gd name="T1" fmla="*/ 0 h 42"/>
                <a:gd name="T2" fmla="*/ 25 w 25"/>
                <a:gd name="T3" fmla="*/ 14 h 42"/>
                <a:gd name="T4" fmla="*/ 2 w 25"/>
                <a:gd name="T5" fmla="*/ 42 h 42"/>
                <a:gd name="T6" fmla="*/ 2 w 25"/>
                <a:gd name="T7" fmla="*/ 33 h 42"/>
                <a:gd name="T8" fmla="*/ 14 w 25"/>
                <a:gd name="T9" fmla="*/ 20 h 42"/>
                <a:gd name="T10" fmla="*/ 11 w 25"/>
                <a:gd name="T11" fmla="*/ 21 h 42"/>
                <a:gd name="T12" fmla="*/ 0 w 25"/>
                <a:gd name="T13" fmla="*/ 10 h 42"/>
                <a:gd name="T14" fmla="*/ 12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12" y="0"/>
                  </a:moveTo>
                  <a:cubicBezTo>
                    <a:pt x="20" y="0"/>
                    <a:pt x="25" y="6"/>
                    <a:pt x="25" y="14"/>
                  </a:cubicBezTo>
                  <a:cubicBezTo>
                    <a:pt x="25" y="33"/>
                    <a:pt x="11" y="41"/>
                    <a:pt x="2" y="42"/>
                  </a:cubicBezTo>
                  <a:cubicBezTo>
                    <a:pt x="2" y="33"/>
                    <a:pt x="2" y="33"/>
                    <a:pt x="2" y="33"/>
                  </a:cubicBezTo>
                  <a:cubicBezTo>
                    <a:pt x="8" y="32"/>
                    <a:pt x="14" y="27"/>
                    <a:pt x="14" y="20"/>
                  </a:cubicBezTo>
                  <a:cubicBezTo>
                    <a:pt x="13" y="21"/>
                    <a:pt x="12" y="21"/>
                    <a:pt x="11" y="21"/>
                  </a:cubicBezTo>
                  <a:cubicBezTo>
                    <a:pt x="5" y="21"/>
                    <a:pt x="0" y="16"/>
                    <a:pt x="0" y="10"/>
                  </a:cubicBezTo>
                  <a:cubicBezTo>
                    <a:pt x="0" y="5"/>
                    <a:pt x="5" y="0"/>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7" name="Freeform 43">
              <a:extLst>
                <a:ext uri="{FF2B5EF4-FFF2-40B4-BE49-F238E27FC236}">
                  <a16:creationId xmlns:a16="http://schemas.microsoft.com/office/drawing/2014/main" id="{BA406D8B-AC45-46A8-A8D4-9AF0115274F8}"/>
                </a:ext>
              </a:extLst>
            </p:cNvPr>
            <p:cNvSpPr>
              <a:spLocks noEditPoints="1"/>
            </p:cNvSpPr>
            <p:nvPr/>
          </p:nvSpPr>
          <p:spPr bwMode="auto">
            <a:xfrm>
              <a:off x="1744" y="923"/>
              <a:ext cx="298" cy="324"/>
            </a:xfrm>
            <a:custGeom>
              <a:avLst/>
              <a:gdLst>
                <a:gd name="T0" fmla="*/ 70 w 71"/>
                <a:gd name="T1" fmla="*/ 54 h 77"/>
                <a:gd name="T2" fmla="*/ 37 w 71"/>
                <a:gd name="T3" fmla="*/ 77 h 77"/>
                <a:gd name="T4" fmla="*/ 0 w 71"/>
                <a:gd name="T5" fmla="*/ 38 h 77"/>
                <a:gd name="T6" fmla="*/ 35 w 71"/>
                <a:gd name="T7" fmla="*/ 0 h 77"/>
                <a:gd name="T8" fmla="*/ 71 w 71"/>
                <a:gd name="T9" fmla="*/ 37 h 77"/>
                <a:gd name="T10" fmla="*/ 71 w 71"/>
                <a:gd name="T11" fmla="*/ 43 h 77"/>
                <a:gd name="T12" fmla="*/ 19 w 71"/>
                <a:gd name="T13" fmla="*/ 43 h 77"/>
                <a:gd name="T14" fmla="*/ 37 w 71"/>
                <a:gd name="T15" fmla="*/ 60 h 77"/>
                <a:gd name="T16" fmla="*/ 54 w 71"/>
                <a:gd name="T17" fmla="*/ 49 h 77"/>
                <a:gd name="T18" fmla="*/ 70 w 71"/>
                <a:gd name="T19" fmla="*/ 54 h 77"/>
                <a:gd name="T20" fmla="*/ 52 w 71"/>
                <a:gd name="T21" fmla="*/ 30 h 77"/>
                <a:gd name="T22" fmla="*/ 36 w 71"/>
                <a:gd name="T23" fmla="*/ 16 h 77"/>
                <a:gd name="T24" fmla="*/ 20 w 71"/>
                <a:gd name="T25" fmla="*/ 30 h 77"/>
                <a:gd name="T26" fmla="*/ 52 w 71"/>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7">
                  <a:moveTo>
                    <a:pt x="70" y="54"/>
                  </a:moveTo>
                  <a:cubicBezTo>
                    <a:pt x="66" y="66"/>
                    <a:pt x="55" y="77"/>
                    <a:pt x="37" y="77"/>
                  </a:cubicBezTo>
                  <a:cubicBezTo>
                    <a:pt x="17" y="77"/>
                    <a:pt x="0" y="62"/>
                    <a:pt x="0" y="38"/>
                  </a:cubicBezTo>
                  <a:cubicBezTo>
                    <a:pt x="0" y="15"/>
                    <a:pt x="17" y="0"/>
                    <a:pt x="35" y="0"/>
                  </a:cubicBezTo>
                  <a:cubicBezTo>
                    <a:pt x="58" y="0"/>
                    <a:pt x="71" y="14"/>
                    <a:pt x="71" y="37"/>
                  </a:cubicBezTo>
                  <a:cubicBezTo>
                    <a:pt x="71" y="40"/>
                    <a:pt x="71" y="43"/>
                    <a:pt x="71" y="43"/>
                  </a:cubicBezTo>
                  <a:cubicBezTo>
                    <a:pt x="19" y="43"/>
                    <a:pt x="19" y="43"/>
                    <a:pt x="19" y="43"/>
                  </a:cubicBezTo>
                  <a:cubicBezTo>
                    <a:pt x="20" y="53"/>
                    <a:pt x="28" y="60"/>
                    <a:pt x="37" y="60"/>
                  </a:cubicBezTo>
                  <a:cubicBezTo>
                    <a:pt x="46" y="60"/>
                    <a:pt x="51" y="55"/>
                    <a:pt x="54" y="49"/>
                  </a:cubicBezTo>
                  <a:lnTo>
                    <a:pt x="70" y="54"/>
                  </a:lnTo>
                  <a:close/>
                  <a:moveTo>
                    <a:pt x="52" y="30"/>
                  </a:moveTo>
                  <a:cubicBezTo>
                    <a:pt x="52" y="23"/>
                    <a:pt x="47" y="16"/>
                    <a:pt x="36" y="16"/>
                  </a:cubicBezTo>
                  <a:cubicBezTo>
                    <a:pt x="26" y="16"/>
                    <a:pt x="20" y="23"/>
                    <a:pt x="20"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8" name="Freeform 44">
              <a:extLst>
                <a:ext uri="{FF2B5EF4-FFF2-40B4-BE49-F238E27FC236}">
                  <a16:creationId xmlns:a16="http://schemas.microsoft.com/office/drawing/2014/main" id="{380F72EA-72FE-4733-8DF8-363E2F4897F6}"/>
                </a:ext>
              </a:extLst>
            </p:cNvPr>
            <p:cNvSpPr>
              <a:spLocks/>
            </p:cNvSpPr>
            <p:nvPr/>
          </p:nvSpPr>
          <p:spPr bwMode="auto">
            <a:xfrm>
              <a:off x="2054" y="923"/>
              <a:ext cx="248" cy="324"/>
            </a:xfrm>
            <a:custGeom>
              <a:avLst/>
              <a:gdLst>
                <a:gd name="T0" fmla="*/ 17 w 59"/>
                <a:gd name="T1" fmla="*/ 51 h 77"/>
                <a:gd name="T2" fmla="*/ 30 w 59"/>
                <a:gd name="T3" fmla="*/ 62 h 77"/>
                <a:gd name="T4" fmla="*/ 40 w 59"/>
                <a:gd name="T5" fmla="*/ 54 h 77"/>
                <a:gd name="T6" fmla="*/ 32 w 59"/>
                <a:gd name="T7" fmla="*/ 47 h 77"/>
                <a:gd name="T8" fmla="*/ 23 w 59"/>
                <a:gd name="T9" fmla="*/ 45 h 77"/>
                <a:gd name="T10" fmla="*/ 2 w 59"/>
                <a:gd name="T11" fmla="*/ 24 h 77"/>
                <a:gd name="T12" fmla="*/ 29 w 59"/>
                <a:gd name="T13" fmla="*/ 0 h 77"/>
                <a:gd name="T14" fmla="*/ 58 w 59"/>
                <a:gd name="T15" fmla="*/ 21 h 77"/>
                <a:gd name="T16" fmla="*/ 41 w 59"/>
                <a:gd name="T17" fmla="*/ 24 h 77"/>
                <a:gd name="T18" fmla="*/ 30 w 59"/>
                <a:gd name="T19" fmla="*/ 15 h 77"/>
                <a:gd name="T20" fmla="*/ 20 w 59"/>
                <a:gd name="T21" fmla="*/ 22 h 77"/>
                <a:gd name="T22" fmla="*/ 27 w 59"/>
                <a:gd name="T23" fmla="*/ 28 h 77"/>
                <a:gd name="T24" fmla="*/ 37 w 59"/>
                <a:gd name="T25" fmla="*/ 31 h 77"/>
                <a:gd name="T26" fmla="*/ 59 w 59"/>
                <a:gd name="T27" fmla="*/ 53 h 77"/>
                <a:gd name="T28" fmla="*/ 31 w 59"/>
                <a:gd name="T29" fmla="*/ 77 h 77"/>
                <a:gd name="T30" fmla="*/ 0 w 59"/>
                <a:gd name="T31" fmla="*/ 54 h 77"/>
                <a:gd name="T32" fmla="*/ 17 w 59"/>
                <a:gd name="T3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77">
                  <a:moveTo>
                    <a:pt x="17" y="51"/>
                  </a:moveTo>
                  <a:cubicBezTo>
                    <a:pt x="18" y="56"/>
                    <a:pt x="22" y="62"/>
                    <a:pt x="30" y="62"/>
                  </a:cubicBezTo>
                  <a:cubicBezTo>
                    <a:pt x="37" y="62"/>
                    <a:pt x="40" y="58"/>
                    <a:pt x="40" y="54"/>
                  </a:cubicBezTo>
                  <a:cubicBezTo>
                    <a:pt x="40" y="51"/>
                    <a:pt x="38" y="49"/>
                    <a:pt x="32" y="47"/>
                  </a:cubicBezTo>
                  <a:cubicBezTo>
                    <a:pt x="23" y="45"/>
                    <a:pt x="23" y="45"/>
                    <a:pt x="23" y="45"/>
                  </a:cubicBezTo>
                  <a:cubicBezTo>
                    <a:pt x="9" y="42"/>
                    <a:pt x="2" y="34"/>
                    <a:pt x="2" y="24"/>
                  </a:cubicBezTo>
                  <a:cubicBezTo>
                    <a:pt x="2" y="11"/>
                    <a:pt x="14" y="0"/>
                    <a:pt x="29" y="0"/>
                  </a:cubicBezTo>
                  <a:cubicBezTo>
                    <a:pt x="50" y="0"/>
                    <a:pt x="57" y="13"/>
                    <a:pt x="58" y="21"/>
                  </a:cubicBezTo>
                  <a:cubicBezTo>
                    <a:pt x="41" y="24"/>
                    <a:pt x="41" y="24"/>
                    <a:pt x="41" y="24"/>
                  </a:cubicBezTo>
                  <a:cubicBezTo>
                    <a:pt x="41" y="20"/>
                    <a:pt x="38" y="15"/>
                    <a:pt x="30" y="15"/>
                  </a:cubicBezTo>
                  <a:cubicBezTo>
                    <a:pt x="24" y="15"/>
                    <a:pt x="20" y="18"/>
                    <a:pt x="20" y="22"/>
                  </a:cubicBezTo>
                  <a:cubicBezTo>
                    <a:pt x="20" y="25"/>
                    <a:pt x="23" y="28"/>
                    <a:pt x="27" y="28"/>
                  </a:cubicBezTo>
                  <a:cubicBezTo>
                    <a:pt x="37" y="31"/>
                    <a:pt x="37" y="31"/>
                    <a:pt x="37" y="31"/>
                  </a:cubicBezTo>
                  <a:cubicBezTo>
                    <a:pt x="51" y="34"/>
                    <a:pt x="59" y="42"/>
                    <a:pt x="59" y="53"/>
                  </a:cubicBezTo>
                  <a:cubicBezTo>
                    <a:pt x="59" y="65"/>
                    <a:pt x="50" y="77"/>
                    <a:pt x="31" y="77"/>
                  </a:cubicBezTo>
                  <a:cubicBezTo>
                    <a:pt x="9" y="77"/>
                    <a:pt x="1" y="62"/>
                    <a:pt x="0" y="54"/>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9" name="Freeform 45">
              <a:extLst>
                <a:ext uri="{FF2B5EF4-FFF2-40B4-BE49-F238E27FC236}">
                  <a16:creationId xmlns:a16="http://schemas.microsoft.com/office/drawing/2014/main" id="{4B92D8E2-360B-4DB3-8FA9-A06F81376250}"/>
                </a:ext>
              </a:extLst>
            </p:cNvPr>
            <p:cNvSpPr>
              <a:spLocks noEditPoints="1"/>
            </p:cNvSpPr>
            <p:nvPr/>
          </p:nvSpPr>
          <p:spPr bwMode="auto">
            <a:xfrm>
              <a:off x="2331" y="923"/>
              <a:ext cx="314" cy="428"/>
            </a:xfrm>
            <a:custGeom>
              <a:avLst/>
              <a:gdLst>
                <a:gd name="T0" fmla="*/ 0 w 75"/>
                <a:gd name="T1" fmla="*/ 102 h 102"/>
                <a:gd name="T2" fmla="*/ 0 w 75"/>
                <a:gd name="T3" fmla="*/ 2 h 102"/>
                <a:gd name="T4" fmla="*/ 19 w 75"/>
                <a:gd name="T5" fmla="*/ 2 h 102"/>
                <a:gd name="T6" fmla="*/ 19 w 75"/>
                <a:gd name="T7" fmla="*/ 11 h 102"/>
                <a:gd name="T8" fmla="*/ 41 w 75"/>
                <a:gd name="T9" fmla="*/ 0 h 102"/>
                <a:gd name="T10" fmla="*/ 75 w 75"/>
                <a:gd name="T11" fmla="*/ 38 h 102"/>
                <a:gd name="T12" fmla="*/ 41 w 75"/>
                <a:gd name="T13" fmla="*/ 76 h 102"/>
                <a:gd name="T14" fmla="*/ 20 w 75"/>
                <a:gd name="T15" fmla="*/ 67 h 102"/>
                <a:gd name="T16" fmla="*/ 20 w 75"/>
                <a:gd name="T17" fmla="*/ 102 h 102"/>
                <a:gd name="T18" fmla="*/ 0 w 75"/>
                <a:gd name="T19" fmla="*/ 102 h 102"/>
                <a:gd name="T20" fmla="*/ 38 w 75"/>
                <a:gd name="T21" fmla="*/ 18 h 102"/>
                <a:gd name="T22" fmla="*/ 19 w 75"/>
                <a:gd name="T23" fmla="*/ 38 h 102"/>
                <a:gd name="T24" fmla="*/ 38 w 75"/>
                <a:gd name="T25" fmla="*/ 59 h 102"/>
                <a:gd name="T26" fmla="*/ 55 w 75"/>
                <a:gd name="T27" fmla="*/ 38 h 102"/>
                <a:gd name="T28" fmla="*/ 38 w 75"/>
                <a:gd name="T2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02">
                  <a:moveTo>
                    <a:pt x="0" y="102"/>
                  </a:moveTo>
                  <a:cubicBezTo>
                    <a:pt x="0" y="2"/>
                    <a:pt x="0" y="2"/>
                    <a:pt x="0" y="2"/>
                  </a:cubicBezTo>
                  <a:cubicBezTo>
                    <a:pt x="19" y="2"/>
                    <a:pt x="19" y="2"/>
                    <a:pt x="19" y="2"/>
                  </a:cubicBezTo>
                  <a:cubicBezTo>
                    <a:pt x="19" y="11"/>
                    <a:pt x="19" y="11"/>
                    <a:pt x="19" y="11"/>
                  </a:cubicBezTo>
                  <a:cubicBezTo>
                    <a:pt x="22" y="5"/>
                    <a:pt x="31" y="0"/>
                    <a:pt x="41" y="0"/>
                  </a:cubicBezTo>
                  <a:cubicBezTo>
                    <a:pt x="63" y="0"/>
                    <a:pt x="75" y="17"/>
                    <a:pt x="75" y="38"/>
                  </a:cubicBezTo>
                  <a:cubicBezTo>
                    <a:pt x="75" y="60"/>
                    <a:pt x="61" y="76"/>
                    <a:pt x="41" y="76"/>
                  </a:cubicBezTo>
                  <a:cubicBezTo>
                    <a:pt x="31" y="76"/>
                    <a:pt x="23" y="72"/>
                    <a:pt x="20" y="67"/>
                  </a:cubicBezTo>
                  <a:cubicBezTo>
                    <a:pt x="20" y="102"/>
                    <a:pt x="20" y="102"/>
                    <a:pt x="20" y="102"/>
                  </a:cubicBezTo>
                  <a:lnTo>
                    <a:pt x="0" y="102"/>
                  </a:lnTo>
                  <a:close/>
                  <a:moveTo>
                    <a:pt x="38" y="18"/>
                  </a:moveTo>
                  <a:cubicBezTo>
                    <a:pt x="28" y="18"/>
                    <a:pt x="19" y="25"/>
                    <a:pt x="19" y="38"/>
                  </a:cubicBezTo>
                  <a:cubicBezTo>
                    <a:pt x="19" y="51"/>
                    <a:pt x="28" y="59"/>
                    <a:pt x="38" y="59"/>
                  </a:cubicBezTo>
                  <a:cubicBezTo>
                    <a:pt x="48" y="59"/>
                    <a:pt x="55" y="51"/>
                    <a:pt x="55" y="38"/>
                  </a:cubicBezTo>
                  <a:cubicBezTo>
                    <a:pt x="55" y="25"/>
                    <a:pt x="48" y="18"/>
                    <a:pt x="3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0" name="Freeform 46">
              <a:extLst>
                <a:ext uri="{FF2B5EF4-FFF2-40B4-BE49-F238E27FC236}">
                  <a16:creationId xmlns:a16="http://schemas.microsoft.com/office/drawing/2014/main" id="{0BFEF057-2228-4AA0-99E8-BCDB8CA2BE18}"/>
                </a:ext>
              </a:extLst>
            </p:cNvPr>
            <p:cNvSpPr>
              <a:spLocks/>
            </p:cNvSpPr>
            <p:nvPr/>
          </p:nvSpPr>
          <p:spPr bwMode="auto">
            <a:xfrm>
              <a:off x="2679" y="932"/>
              <a:ext cx="184" cy="302"/>
            </a:xfrm>
            <a:custGeom>
              <a:avLst/>
              <a:gdLst>
                <a:gd name="T0" fmla="*/ 44 w 44"/>
                <a:gd name="T1" fmla="*/ 19 h 72"/>
                <a:gd name="T2" fmla="*/ 38 w 44"/>
                <a:gd name="T3" fmla="*/ 19 h 72"/>
                <a:gd name="T4" fmla="*/ 19 w 44"/>
                <a:gd name="T5" fmla="*/ 39 h 72"/>
                <a:gd name="T6" fmla="*/ 19 w 44"/>
                <a:gd name="T7" fmla="*/ 72 h 72"/>
                <a:gd name="T8" fmla="*/ 0 w 44"/>
                <a:gd name="T9" fmla="*/ 72 h 72"/>
                <a:gd name="T10" fmla="*/ 0 w 44"/>
                <a:gd name="T11" fmla="*/ 0 h 72"/>
                <a:gd name="T12" fmla="*/ 19 w 44"/>
                <a:gd name="T13" fmla="*/ 0 h 72"/>
                <a:gd name="T14" fmla="*/ 19 w 44"/>
                <a:gd name="T15" fmla="*/ 11 h 72"/>
                <a:gd name="T16" fmla="*/ 39 w 44"/>
                <a:gd name="T17" fmla="*/ 0 h 72"/>
                <a:gd name="T18" fmla="*/ 44 w 44"/>
                <a:gd name="T19" fmla="*/ 0 h 72"/>
                <a:gd name="T20" fmla="*/ 44 w 44"/>
                <a:gd name="T21" fmla="*/ 1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72">
                  <a:moveTo>
                    <a:pt x="44" y="19"/>
                  </a:moveTo>
                  <a:cubicBezTo>
                    <a:pt x="42" y="19"/>
                    <a:pt x="40" y="19"/>
                    <a:pt x="38" y="19"/>
                  </a:cubicBezTo>
                  <a:cubicBezTo>
                    <a:pt x="28" y="19"/>
                    <a:pt x="19" y="24"/>
                    <a:pt x="19" y="39"/>
                  </a:cubicBezTo>
                  <a:cubicBezTo>
                    <a:pt x="19" y="72"/>
                    <a:pt x="19" y="72"/>
                    <a:pt x="19" y="72"/>
                  </a:cubicBezTo>
                  <a:cubicBezTo>
                    <a:pt x="0" y="72"/>
                    <a:pt x="0" y="72"/>
                    <a:pt x="0" y="72"/>
                  </a:cubicBezTo>
                  <a:cubicBezTo>
                    <a:pt x="0" y="0"/>
                    <a:pt x="0" y="0"/>
                    <a:pt x="0" y="0"/>
                  </a:cubicBezTo>
                  <a:cubicBezTo>
                    <a:pt x="19" y="0"/>
                    <a:pt x="19" y="0"/>
                    <a:pt x="19" y="0"/>
                  </a:cubicBezTo>
                  <a:cubicBezTo>
                    <a:pt x="19" y="11"/>
                    <a:pt x="19" y="11"/>
                    <a:pt x="19" y="11"/>
                  </a:cubicBezTo>
                  <a:cubicBezTo>
                    <a:pt x="23" y="1"/>
                    <a:pt x="33" y="0"/>
                    <a:pt x="39" y="0"/>
                  </a:cubicBezTo>
                  <a:cubicBezTo>
                    <a:pt x="41" y="0"/>
                    <a:pt x="42" y="0"/>
                    <a:pt x="44" y="0"/>
                  </a:cubicBezTo>
                  <a:lnTo>
                    <a:pt x="4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1" name="Freeform 47">
              <a:extLst>
                <a:ext uri="{FF2B5EF4-FFF2-40B4-BE49-F238E27FC236}">
                  <a16:creationId xmlns:a16="http://schemas.microsoft.com/office/drawing/2014/main" id="{640DCF9D-3179-497B-B4E0-9712872B709F}"/>
                </a:ext>
              </a:extLst>
            </p:cNvPr>
            <p:cNvSpPr>
              <a:spLocks noEditPoints="1"/>
            </p:cNvSpPr>
            <p:nvPr/>
          </p:nvSpPr>
          <p:spPr bwMode="auto">
            <a:xfrm>
              <a:off x="2884" y="780"/>
              <a:ext cx="101" cy="454"/>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3 w 24"/>
                <a:gd name="T11" fmla="*/ 108 h 108"/>
                <a:gd name="T12" fmla="*/ 3 w 24"/>
                <a:gd name="T13" fmla="*/ 36 h 108"/>
                <a:gd name="T14" fmla="*/ 22 w 24"/>
                <a:gd name="T15" fmla="*/ 36 h 108"/>
                <a:gd name="T16" fmla="*/ 22 w 24"/>
                <a:gd name="T17" fmla="*/ 108 h 108"/>
                <a:gd name="T18" fmla="*/ 3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6"/>
                    <a:pt x="24" y="12"/>
                  </a:cubicBezTo>
                  <a:cubicBezTo>
                    <a:pt x="24" y="19"/>
                    <a:pt x="19" y="24"/>
                    <a:pt x="12" y="24"/>
                  </a:cubicBezTo>
                  <a:cubicBezTo>
                    <a:pt x="6" y="24"/>
                    <a:pt x="0" y="19"/>
                    <a:pt x="0" y="12"/>
                  </a:cubicBezTo>
                  <a:cubicBezTo>
                    <a:pt x="0" y="6"/>
                    <a:pt x="6" y="0"/>
                    <a:pt x="12" y="0"/>
                  </a:cubicBezTo>
                  <a:close/>
                  <a:moveTo>
                    <a:pt x="3" y="108"/>
                  </a:moveTo>
                  <a:cubicBezTo>
                    <a:pt x="3" y="36"/>
                    <a:pt x="3" y="36"/>
                    <a:pt x="3" y="36"/>
                  </a:cubicBezTo>
                  <a:cubicBezTo>
                    <a:pt x="22" y="36"/>
                    <a:pt x="22" y="36"/>
                    <a:pt x="22" y="36"/>
                  </a:cubicBezTo>
                  <a:cubicBezTo>
                    <a:pt x="22" y="108"/>
                    <a:pt x="22" y="108"/>
                    <a:pt x="22" y="108"/>
                  </a:cubicBezTo>
                  <a:lnTo>
                    <a:pt x="3"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2" name="Freeform 48">
              <a:extLst>
                <a:ext uri="{FF2B5EF4-FFF2-40B4-BE49-F238E27FC236}">
                  <a16:creationId xmlns:a16="http://schemas.microsoft.com/office/drawing/2014/main" id="{2EFB1D7B-C401-4F1E-A36E-44956E4A839C}"/>
                </a:ext>
              </a:extLst>
            </p:cNvPr>
            <p:cNvSpPr>
              <a:spLocks/>
            </p:cNvSpPr>
            <p:nvPr/>
          </p:nvSpPr>
          <p:spPr bwMode="auto">
            <a:xfrm>
              <a:off x="3010" y="843"/>
              <a:ext cx="197" cy="395"/>
            </a:xfrm>
            <a:custGeom>
              <a:avLst/>
              <a:gdLst>
                <a:gd name="T0" fmla="*/ 32 w 47"/>
                <a:gd name="T1" fmla="*/ 21 h 94"/>
                <a:gd name="T2" fmla="*/ 47 w 47"/>
                <a:gd name="T3" fmla="*/ 21 h 94"/>
                <a:gd name="T4" fmla="*/ 47 w 47"/>
                <a:gd name="T5" fmla="*/ 38 h 94"/>
                <a:gd name="T6" fmla="*/ 32 w 47"/>
                <a:gd name="T7" fmla="*/ 38 h 94"/>
                <a:gd name="T8" fmla="*/ 32 w 47"/>
                <a:gd name="T9" fmla="*/ 69 h 94"/>
                <a:gd name="T10" fmla="*/ 41 w 47"/>
                <a:gd name="T11" fmla="*/ 77 h 94"/>
                <a:gd name="T12" fmla="*/ 47 w 47"/>
                <a:gd name="T13" fmla="*/ 76 h 94"/>
                <a:gd name="T14" fmla="*/ 47 w 47"/>
                <a:gd name="T15" fmla="*/ 93 h 94"/>
                <a:gd name="T16" fmla="*/ 36 w 47"/>
                <a:gd name="T17" fmla="*/ 94 h 94"/>
                <a:gd name="T18" fmla="*/ 13 w 47"/>
                <a:gd name="T19" fmla="*/ 72 h 94"/>
                <a:gd name="T20" fmla="*/ 13 w 47"/>
                <a:gd name="T21" fmla="*/ 38 h 94"/>
                <a:gd name="T22" fmla="*/ 0 w 47"/>
                <a:gd name="T23" fmla="*/ 38 h 94"/>
                <a:gd name="T24" fmla="*/ 0 w 47"/>
                <a:gd name="T25" fmla="*/ 21 h 94"/>
                <a:gd name="T26" fmla="*/ 3 w 47"/>
                <a:gd name="T27" fmla="*/ 21 h 94"/>
                <a:gd name="T28" fmla="*/ 14 w 47"/>
                <a:gd name="T29" fmla="*/ 10 h 94"/>
                <a:gd name="T30" fmla="*/ 14 w 47"/>
                <a:gd name="T31" fmla="*/ 0 h 94"/>
                <a:gd name="T32" fmla="*/ 32 w 47"/>
                <a:gd name="T33" fmla="*/ 0 h 94"/>
                <a:gd name="T34" fmla="*/ 32 w 47"/>
                <a:gd name="T35"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4">
                  <a:moveTo>
                    <a:pt x="32" y="21"/>
                  </a:moveTo>
                  <a:cubicBezTo>
                    <a:pt x="47" y="21"/>
                    <a:pt x="47" y="21"/>
                    <a:pt x="47" y="21"/>
                  </a:cubicBezTo>
                  <a:cubicBezTo>
                    <a:pt x="47" y="38"/>
                    <a:pt x="47" y="38"/>
                    <a:pt x="47" y="38"/>
                  </a:cubicBezTo>
                  <a:cubicBezTo>
                    <a:pt x="32" y="38"/>
                    <a:pt x="32" y="38"/>
                    <a:pt x="32" y="38"/>
                  </a:cubicBezTo>
                  <a:cubicBezTo>
                    <a:pt x="32" y="69"/>
                    <a:pt x="32" y="69"/>
                    <a:pt x="32" y="69"/>
                  </a:cubicBezTo>
                  <a:cubicBezTo>
                    <a:pt x="32" y="75"/>
                    <a:pt x="35" y="77"/>
                    <a:pt x="41" y="77"/>
                  </a:cubicBezTo>
                  <a:cubicBezTo>
                    <a:pt x="43" y="77"/>
                    <a:pt x="46" y="77"/>
                    <a:pt x="47" y="76"/>
                  </a:cubicBezTo>
                  <a:cubicBezTo>
                    <a:pt x="47" y="93"/>
                    <a:pt x="47" y="93"/>
                    <a:pt x="47" y="93"/>
                  </a:cubicBezTo>
                  <a:cubicBezTo>
                    <a:pt x="45" y="93"/>
                    <a:pt x="41" y="94"/>
                    <a:pt x="36" y="94"/>
                  </a:cubicBezTo>
                  <a:cubicBezTo>
                    <a:pt x="22" y="94"/>
                    <a:pt x="13" y="86"/>
                    <a:pt x="13" y="72"/>
                  </a:cubicBezTo>
                  <a:cubicBezTo>
                    <a:pt x="13" y="38"/>
                    <a:pt x="13" y="38"/>
                    <a:pt x="13" y="38"/>
                  </a:cubicBezTo>
                  <a:cubicBezTo>
                    <a:pt x="0" y="38"/>
                    <a:pt x="0" y="38"/>
                    <a:pt x="0" y="38"/>
                  </a:cubicBezTo>
                  <a:cubicBezTo>
                    <a:pt x="0" y="21"/>
                    <a:pt x="0" y="21"/>
                    <a:pt x="0" y="21"/>
                  </a:cubicBezTo>
                  <a:cubicBezTo>
                    <a:pt x="3" y="21"/>
                    <a:pt x="3" y="21"/>
                    <a:pt x="3" y="21"/>
                  </a:cubicBezTo>
                  <a:cubicBezTo>
                    <a:pt x="11" y="21"/>
                    <a:pt x="14" y="16"/>
                    <a:pt x="14" y="10"/>
                  </a:cubicBezTo>
                  <a:cubicBezTo>
                    <a:pt x="14" y="0"/>
                    <a:pt x="14" y="0"/>
                    <a:pt x="14" y="0"/>
                  </a:cubicBezTo>
                  <a:cubicBezTo>
                    <a:pt x="32" y="0"/>
                    <a:pt x="32" y="0"/>
                    <a:pt x="32" y="0"/>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3" name="Freeform 49">
              <a:extLst>
                <a:ext uri="{FF2B5EF4-FFF2-40B4-BE49-F238E27FC236}">
                  <a16:creationId xmlns:a16="http://schemas.microsoft.com/office/drawing/2014/main" id="{8D59C283-8060-4380-98DF-E04FD2F9BEDB}"/>
                </a:ext>
              </a:extLst>
            </p:cNvPr>
            <p:cNvSpPr>
              <a:spLocks/>
            </p:cNvSpPr>
            <p:nvPr/>
          </p:nvSpPr>
          <p:spPr bwMode="auto">
            <a:xfrm>
              <a:off x="2520" y="1901"/>
              <a:ext cx="301" cy="320"/>
            </a:xfrm>
            <a:custGeom>
              <a:avLst/>
              <a:gdLst>
                <a:gd name="T0" fmla="*/ 19 w 72"/>
                <a:gd name="T1" fmla="*/ 38 h 76"/>
                <a:gd name="T2" fmla="*/ 38 w 72"/>
                <a:gd name="T3" fmla="*/ 59 h 76"/>
                <a:gd name="T4" fmla="*/ 54 w 72"/>
                <a:gd name="T5" fmla="*/ 46 h 76"/>
                <a:gd name="T6" fmla="*/ 72 w 72"/>
                <a:gd name="T7" fmla="*/ 52 h 76"/>
                <a:gd name="T8" fmla="*/ 38 w 72"/>
                <a:gd name="T9" fmla="*/ 76 h 76"/>
                <a:gd name="T10" fmla="*/ 0 w 72"/>
                <a:gd name="T11" fmla="*/ 38 h 76"/>
                <a:gd name="T12" fmla="*/ 37 w 72"/>
                <a:gd name="T13" fmla="*/ 0 h 76"/>
                <a:gd name="T14" fmla="*/ 71 w 72"/>
                <a:gd name="T15" fmla="*/ 24 h 76"/>
                <a:gd name="T16" fmla="*/ 54 w 72"/>
                <a:gd name="T17" fmla="*/ 30 h 76"/>
                <a:gd name="T18" fmla="*/ 38 w 72"/>
                <a:gd name="T19" fmla="*/ 18 h 76"/>
                <a:gd name="T20" fmla="*/ 19 w 72"/>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6">
                  <a:moveTo>
                    <a:pt x="19" y="38"/>
                  </a:moveTo>
                  <a:cubicBezTo>
                    <a:pt x="19" y="51"/>
                    <a:pt x="28" y="59"/>
                    <a:pt x="38" y="59"/>
                  </a:cubicBezTo>
                  <a:cubicBezTo>
                    <a:pt x="48" y="59"/>
                    <a:pt x="53" y="52"/>
                    <a:pt x="54" y="46"/>
                  </a:cubicBezTo>
                  <a:cubicBezTo>
                    <a:pt x="72" y="52"/>
                    <a:pt x="72" y="52"/>
                    <a:pt x="72" y="52"/>
                  </a:cubicBezTo>
                  <a:cubicBezTo>
                    <a:pt x="68" y="64"/>
                    <a:pt x="57" y="76"/>
                    <a:pt x="38" y="76"/>
                  </a:cubicBezTo>
                  <a:cubicBezTo>
                    <a:pt x="17" y="76"/>
                    <a:pt x="0" y="60"/>
                    <a:pt x="0" y="38"/>
                  </a:cubicBezTo>
                  <a:cubicBezTo>
                    <a:pt x="0" y="16"/>
                    <a:pt x="16" y="0"/>
                    <a:pt x="37" y="0"/>
                  </a:cubicBezTo>
                  <a:cubicBezTo>
                    <a:pt x="57" y="0"/>
                    <a:pt x="68" y="12"/>
                    <a:pt x="71" y="24"/>
                  </a:cubicBezTo>
                  <a:cubicBezTo>
                    <a:pt x="54" y="30"/>
                    <a:pt x="54" y="30"/>
                    <a:pt x="54" y="30"/>
                  </a:cubicBezTo>
                  <a:cubicBezTo>
                    <a:pt x="52" y="24"/>
                    <a:pt x="47" y="18"/>
                    <a:pt x="38" y="18"/>
                  </a:cubicBezTo>
                  <a:cubicBezTo>
                    <a:pt x="28" y="18"/>
                    <a:pt x="19" y="25"/>
                    <a:pt x="1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4" name="Freeform 50">
              <a:extLst>
                <a:ext uri="{FF2B5EF4-FFF2-40B4-BE49-F238E27FC236}">
                  <a16:creationId xmlns:a16="http://schemas.microsoft.com/office/drawing/2014/main" id="{C6632011-A82D-4F41-ABD1-D4616700D3A9}"/>
                </a:ext>
              </a:extLst>
            </p:cNvPr>
            <p:cNvSpPr>
              <a:spLocks noEditPoints="1"/>
            </p:cNvSpPr>
            <p:nvPr/>
          </p:nvSpPr>
          <p:spPr bwMode="auto">
            <a:xfrm>
              <a:off x="2830" y="1901"/>
              <a:ext cx="318" cy="320"/>
            </a:xfrm>
            <a:custGeom>
              <a:avLst/>
              <a:gdLst>
                <a:gd name="T0" fmla="*/ 76 w 76"/>
                <a:gd name="T1" fmla="*/ 38 h 76"/>
                <a:gd name="T2" fmla="*/ 38 w 76"/>
                <a:gd name="T3" fmla="*/ 76 h 76"/>
                <a:gd name="T4" fmla="*/ 0 w 76"/>
                <a:gd name="T5" fmla="*/ 38 h 76"/>
                <a:gd name="T6" fmla="*/ 38 w 76"/>
                <a:gd name="T7" fmla="*/ 0 h 76"/>
                <a:gd name="T8" fmla="*/ 76 w 76"/>
                <a:gd name="T9" fmla="*/ 38 h 76"/>
                <a:gd name="T10" fmla="*/ 56 w 76"/>
                <a:gd name="T11" fmla="*/ 38 h 76"/>
                <a:gd name="T12" fmla="*/ 38 w 76"/>
                <a:gd name="T13" fmla="*/ 18 h 76"/>
                <a:gd name="T14" fmla="*/ 20 w 76"/>
                <a:gd name="T15" fmla="*/ 38 h 76"/>
                <a:gd name="T16" fmla="*/ 38 w 76"/>
                <a:gd name="T17" fmla="*/ 59 h 76"/>
                <a:gd name="T18" fmla="*/ 56 w 76"/>
                <a:gd name="T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38"/>
                  </a:moveTo>
                  <a:cubicBezTo>
                    <a:pt x="76" y="60"/>
                    <a:pt x="59" y="76"/>
                    <a:pt x="38" y="76"/>
                  </a:cubicBezTo>
                  <a:cubicBezTo>
                    <a:pt x="16" y="76"/>
                    <a:pt x="0" y="60"/>
                    <a:pt x="0" y="38"/>
                  </a:cubicBezTo>
                  <a:cubicBezTo>
                    <a:pt x="0" y="16"/>
                    <a:pt x="16" y="0"/>
                    <a:pt x="38" y="0"/>
                  </a:cubicBezTo>
                  <a:cubicBezTo>
                    <a:pt x="59" y="0"/>
                    <a:pt x="76" y="16"/>
                    <a:pt x="76" y="38"/>
                  </a:cubicBezTo>
                  <a:close/>
                  <a:moveTo>
                    <a:pt x="56" y="38"/>
                  </a:moveTo>
                  <a:cubicBezTo>
                    <a:pt x="56" y="24"/>
                    <a:pt x="47" y="18"/>
                    <a:pt x="38" y="18"/>
                  </a:cubicBezTo>
                  <a:cubicBezTo>
                    <a:pt x="28" y="18"/>
                    <a:pt x="20" y="24"/>
                    <a:pt x="20" y="38"/>
                  </a:cubicBezTo>
                  <a:cubicBezTo>
                    <a:pt x="20" y="52"/>
                    <a:pt x="28" y="59"/>
                    <a:pt x="38" y="59"/>
                  </a:cubicBezTo>
                  <a:cubicBezTo>
                    <a:pt x="47" y="59"/>
                    <a:pt x="56" y="52"/>
                    <a:pt x="5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5" name="Rectangle 51">
              <a:extLst>
                <a:ext uri="{FF2B5EF4-FFF2-40B4-BE49-F238E27FC236}">
                  <a16:creationId xmlns:a16="http://schemas.microsoft.com/office/drawing/2014/main" id="{5CDE4301-6328-4A00-BFF0-46EFE603FED4}"/>
                </a:ext>
              </a:extLst>
            </p:cNvPr>
            <p:cNvSpPr>
              <a:spLocks noChangeArrowheads="1"/>
            </p:cNvSpPr>
            <p:nvPr/>
          </p:nvSpPr>
          <p:spPr bwMode="auto">
            <a:xfrm>
              <a:off x="3182" y="1767"/>
              <a:ext cx="80"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6" name="Rectangle 52">
              <a:extLst>
                <a:ext uri="{FF2B5EF4-FFF2-40B4-BE49-F238E27FC236}">
                  <a16:creationId xmlns:a16="http://schemas.microsoft.com/office/drawing/2014/main" id="{7B8F0E2B-E642-4FC0-83D6-FD95EB0CFA98}"/>
                </a:ext>
              </a:extLst>
            </p:cNvPr>
            <p:cNvSpPr>
              <a:spLocks noChangeArrowheads="1"/>
            </p:cNvSpPr>
            <p:nvPr/>
          </p:nvSpPr>
          <p:spPr bwMode="auto">
            <a:xfrm>
              <a:off x="3324" y="1767"/>
              <a:ext cx="80"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7" name="Freeform 53">
              <a:extLst>
                <a:ext uri="{FF2B5EF4-FFF2-40B4-BE49-F238E27FC236}">
                  <a16:creationId xmlns:a16="http://schemas.microsoft.com/office/drawing/2014/main" id="{F654D258-2028-47AC-BE98-A158E32DB0D5}"/>
                </a:ext>
              </a:extLst>
            </p:cNvPr>
            <p:cNvSpPr>
              <a:spLocks noEditPoints="1"/>
            </p:cNvSpPr>
            <p:nvPr/>
          </p:nvSpPr>
          <p:spPr bwMode="auto">
            <a:xfrm>
              <a:off x="3446" y="1901"/>
              <a:ext cx="298" cy="320"/>
            </a:xfrm>
            <a:custGeom>
              <a:avLst/>
              <a:gdLst>
                <a:gd name="T0" fmla="*/ 70 w 71"/>
                <a:gd name="T1" fmla="*/ 54 h 76"/>
                <a:gd name="T2" fmla="*/ 37 w 71"/>
                <a:gd name="T3" fmla="*/ 76 h 76"/>
                <a:gd name="T4" fmla="*/ 0 w 71"/>
                <a:gd name="T5" fmla="*/ 38 h 76"/>
                <a:gd name="T6" fmla="*/ 35 w 71"/>
                <a:gd name="T7" fmla="*/ 0 h 76"/>
                <a:gd name="T8" fmla="*/ 71 w 71"/>
                <a:gd name="T9" fmla="*/ 37 h 76"/>
                <a:gd name="T10" fmla="*/ 71 w 71"/>
                <a:gd name="T11" fmla="*/ 43 h 76"/>
                <a:gd name="T12" fmla="*/ 19 w 71"/>
                <a:gd name="T13" fmla="*/ 43 h 76"/>
                <a:gd name="T14" fmla="*/ 37 w 71"/>
                <a:gd name="T15" fmla="*/ 60 h 76"/>
                <a:gd name="T16" fmla="*/ 54 w 71"/>
                <a:gd name="T17" fmla="*/ 49 h 76"/>
                <a:gd name="T18" fmla="*/ 70 w 71"/>
                <a:gd name="T19" fmla="*/ 54 h 76"/>
                <a:gd name="T20" fmla="*/ 52 w 71"/>
                <a:gd name="T21" fmla="*/ 30 h 76"/>
                <a:gd name="T22" fmla="*/ 36 w 71"/>
                <a:gd name="T23" fmla="*/ 16 h 76"/>
                <a:gd name="T24" fmla="*/ 19 w 71"/>
                <a:gd name="T25" fmla="*/ 30 h 76"/>
                <a:gd name="T26" fmla="*/ 52 w 71"/>
                <a:gd name="T27"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6">
                  <a:moveTo>
                    <a:pt x="70" y="54"/>
                  </a:moveTo>
                  <a:cubicBezTo>
                    <a:pt x="66" y="66"/>
                    <a:pt x="55" y="76"/>
                    <a:pt x="37" y="76"/>
                  </a:cubicBezTo>
                  <a:cubicBezTo>
                    <a:pt x="17" y="76"/>
                    <a:pt x="0" y="62"/>
                    <a:pt x="0" y="38"/>
                  </a:cubicBezTo>
                  <a:cubicBezTo>
                    <a:pt x="0" y="15"/>
                    <a:pt x="17" y="0"/>
                    <a:pt x="35" y="0"/>
                  </a:cubicBezTo>
                  <a:cubicBezTo>
                    <a:pt x="58" y="0"/>
                    <a:pt x="71" y="14"/>
                    <a:pt x="71" y="37"/>
                  </a:cubicBezTo>
                  <a:cubicBezTo>
                    <a:pt x="71" y="40"/>
                    <a:pt x="71" y="43"/>
                    <a:pt x="71" y="43"/>
                  </a:cubicBezTo>
                  <a:cubicBezTo>
                    <a:pt x="19" y="43"/>
                    <a:pt x="19" y="43"/>
                    <a:pt x="19" y="43"/>
                  </a:cubicBezTo>
                  <a:cubicBezTo>
                    <a:pt x="19" y="53"/>
                    <a:pt x="27" y="60"/>
                    <a:pt x="37" y="60"/>
                  </a:cubicBezTo>
                  <a:cubicBezTo>
                    <a:pt x="46" y="60"/>
                    <a:pt x="51" y="55"/>
                    <a:pt x="54" y="49"/>
                  </a:cubicBezTo>
                  <a:lnTo>
                    <a:pt x="70" y="54"/>
                  </a:lnTo>
                  <a:close/>
                  <a:moveTo>
                    <a:pt x="52" y="30"/>
                  </a:moveTo>
                  <a:cubicBezTo>
                    <a:pt x="51" y="23"/>
                    <a:pt x="47" y="16"/>
                    <a:pt x="36" y="16"/>
                  </a:cubicBezTo>
                  <a:cubicBezTo>
                    <a:pt x="25" y="16"/>
                    <a:pt x="20" y="23"/>
                    <a:pt x="19"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8" name="Freeform 54">
              <a:extLst>
                <a:ext uri="{FF2B5EF4-FFF2-40B4-BE49-F238E27FC236}">
                  <a16:creationId xmlns:a16="http://schemas.microsoft.com/office/drawing/2014/main" id="{E6DE7330-268A-4512-8099-1493A437C5AB}"/>
                </a:ext>
              </a:extLst>
            </p:cNvPr>
            <p:cNvSpPr>
              <a:spLocks/>
            </p:cNvSpPr>
            <p:nvPr/>
          </p:nvSpPr>
          <p:spPr bwMode="auto">
            <a:xfrm>
              <a:off x="3765" y="1901"/>
              <a:ext cx="301" cy="320"/>
            </a:xfrm>
            <a:custGeom>
              <a:avLst/>
              <a:gdLst>
                <a:gd name="T0" fmla="*/ 20 w 72"/>
                <a:gd name="T1" fmla="*/ 38 h 76"/>
                <a:gd name="T2" fmla="*/ 39 w 72"/>
                <a:gd name="T3" fmla="*/ 59 h 76"/>
                <a:gd name="T4" fmla="*/ 55 w 72"/>
                <a:gd name="T5" fmla="*/ 46 h 76"/>
                <a:gd name="T6" fmla="*/ 72 w 72"/>
                <a:gd name="T7" fmla="*/ 52 h 76"/>
                <a:gd name="T8" fmla="*/ 39 w 72"/>
                <a:gd name="T9" fmla="*/ 76 h 76"/>
                <a:gd name="T10" fmla="*/ 0 w 72"/>
                <a:gd name="T11" fmla="*/ 38 h 76"/>
                <a:gd name="T12" fmla="*/ 38 w 72"/>
                <a:gd name="T13" fmla="*/ 0 h 76"/>
                <a:gd name="T14" fmla="*/ 72 w 72"/>
                <a:gd name="T15" fmla="*/ 24 h 76"/>
                <a:gd name="T16" fmla="*/ 54 w 72"/>
                <a:gd name="T17" fmla="*/ 30 h 76"/>
                <a:gd name="T18" fmla="*/ 38 w 72"/>
                <a:gd name="T19" fmla="*/ 18 h 76"/>
                <a:gd name="T20" fmla="*/ 20 w 72"/>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6">
                  <a:moveTo>
                    <a:pt x="20" y="38"/>
                  </a:moveTo>
                  <a:cubicBezTo>
                    <a:pt x="20" y="51"/>
                    <a:pt x="29" y="59"/>
                    <a:pt x="39" y="59"/>
                  </a:cubicBezTo>
                  <a:cubicBezTo>
                    <a:pt x="49" y="59"/>
                    <a:pt x="54" y="52"/>
                    <a:pt x="55" y="46"/>
                  </a:cubicBezTo>
                  <a:cubicBezTo>
                    <a:pt x="72" y="52"/>
                    <a:pt x="72" y="52"/>
                    <a:pt x="72" y="52"/>
                  </a:cubicBezTo>
                  <a:cubicBezTo>
                    <a:pt x="69" y="64"/>
                    <a:pt x="58" y="76"/>
                    <a:pt x="39" y="76"/>
                  </a:cubicBezTo>
                  <a:cubicBezTo>
                    <a:pt x="17" y="76"/>
                    <a:pt x="0" y="60"/>
                    <a:pt x="0" y="38"/>
                  </a:cubicBezTo>
                  <a:cubicBezTo>
                    <a:pt x="0" y="16"/>
                    <a:pt x="17" y="0"/>
                    <a:pt x="38" y="0"/>
                  </a:cubicBezTo>
                  <a:cubicBezTo>
                    <a:pt x="58" y="0"/>
                    <a:pt x="69" y="12"/>
                    <a:pt x="72" y="24"/>
                  </a:cubicBezTo>
                  <a:cubicBezTo>
                    <a:pt x="54" y="30"/>
                    <a:pt x="54" y="30"/>
                    <a:pt x="54" y="30"/>
                  </a:cubicBezTo>
                  <a:cubicBezTo>
                    <a:pt x="53" y="24"/>
                    <a:pt x="48" y="18"/>
                    <a:pt x="38" y="18"/>
                  </a:cubicBezTo>
                  <a:cubicBezTo>
                    <a:pt x="28" y="18"/>
                    <a:pt x="20" y="25"/>
                    <a:pt x="2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9" name="Freeform 55">
              <a:extLst>
                <a:ext uri="{FF2B5EF4-FFF2-40B4-BE49-F238E27FC236}">
                  <a16:creationId xmlns:a16="http://schemas.microsoft.com/office/drawing/2014/main" id="{9A527736-6D50-4582-8642-965A28F1685B}"/>
                </a:ext>
              </a:extLst>
            </p:cNvPr>
            <p:cNvSpPr>
              <a:spLocks/>
            </p:cNvSpPr>
            <p:nvPr/>
          </p:nvSpPr>
          <p:spPr bwMode="auto">
            <a:xfrm>
              <a:off x="4079" y="1817"/>
              <a:ext cx="197" cy="399"/>
            </a:xfrm>
            <a:custGeom>
              <a:avLst/>
              <a:gdLst>
                <a:gd name="T0" fmla="*/ 32 w 47"/>
                <a:gd name="T1" fmla="*/ 22 h 95"/>
                <a:gd name="T2" fmla="*/ 47 w 47"/>
                <a:gd name="T3" fmla="*/ 22 h 95"/>
                <a:gd name="T4" fmla="*/ 47 w 47"/>
                <a:gd name="T5" fmla="*/ 39 h 95"/>
                <a:gd name="T6" fmla="*/ 32 w 47"/>
                <a:gd name="T7" fmla="*/ 39 h 95"/>
                <a:gd name="T8" fmla="*/ 32 w 47"/>
                <a:gd name="T9" fmla="*/ 70 h 95"/>
                <a:gd name="T10" fmla="*/ 41 w 47"/>
                <a:gd name="T11" fmla="*/ 78 h 95"/>
                <a:gd name="T12" fmla="*/ 47 w 47"/>
                <a:gd name="T13" fmla="*/ 77 h 95"/>
                <a:gd name="T14" fmla="*/ 47 w 47"/>
                <a:gd name="T15" fmla="*/ 94 h 95"/>
                <a:gd name="T16" fmla="*/ 36 w 47"/>
                <a:gd name="T17" fmla="*/ 95 h 95"/>
                <a:gd name="T18" fmla="*/ 13 w 47"/>
                <a:gd name="T19" fmla="*/ 73 h 95"/>
                <a:gd name="T20" fmla="*/ 13 w 47"/>
                <a:gd name="T21" fmla="*/ 39 h 95"/>
                <a:gd name="T22" fmla="*/ 0 w 47"/>
                <a:gd name="T23" fmla="*/ 39 h 95"/>
                <a:gd name="T24" fmla="*/ 0 w 47"/>
                <a:gd name="T25" fmla="*/ 22 h 95"/>
                <a:gd name="T26" fmla="*/ 3 w 47"/>
                <a:gd name="T27" fmla="*/ 22 h 95"/>
                <a:gd name="T28" fmla="*/ 14 w 47"/>
                <a:gd name="T29" fmla="*/ 11 h 95"/>
                <a:gd name="T30" fmla="*/ 14 w 47"/>
                <a:gd name="T31" fmla="*/ 0 h 95"/>
                <a:gd name="T32" fmla="*/ 32 w 47"/>
                <a:gd name="T33" fmla="*/ 0 h 95"/>
                <a:gd name="T34" fmla="*/ 32 w 47"/>
                <a:gd name="T35" fmla="*/ 2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5">
                  <a:moveTo>
                    <a:pt x="32" y="22"/>
                  </a:moveTo>
                  <a:cubicBezTo>
                    <a:pt x="47" y="22"/>
                    <a:pt x="47" y="22"/>
                    <a:pt x="47" y="22"/>
                  </a:cubicBezTo>
                  <a:cubicBezTo>
                    <a:pt x="47" y="39"/>
                    <a:pt x="47" y="39"/>
                    <a:pt x="47" y="39"/>
                  </a:cubicBezTo>
                  <a:cubicBezTo>
                    <a:pt x="32" y="39"/>
                    <a:pt x="32" y="39"/>
                    <a:pt x="32" y="39"/>
                  </a:cubicBezTo>
                  <a:cubicBezTo>
                    <a:pt x="32" y="70"/>
                    <a:pt x="32" y="70"/>
                    <a:pt x="32" y="70"/>
                  </a:cubicBezTo>
                  <a:cubicBezTo>
                    <a:pt x="32" y="76"/>
                    <a:pt x="35" y="78"/>
                    <a:pt x="41" y="78"/>
                  </a:cubicBezTo>
                  <a:cubicBezTo>
                    <a:pt x="43" y="78"/>
                    <a:pt x="46" y="78"/>
                    <a:pt x="47" y="77"/>
                  </a:cubicBezTo>
                  <a:cubicBezTo>
                    <a:pt x="47" y="94"/>
                    <a:pt x="47" y="94"/>
                    <a:pt x="47" y="94"/>
                  </a:cubicBezTo>
                  <a:cubicBezTo>
                    <a:pt x="45" y="94"/>
                    <a:pt x="41" y="95"/>
                    <a:pt x="36" y="95"/>
                  </a:cubicBezTo>
                  <a:cubicBezTo>
                    <a:pt x="22" y="95"/>
                    <a:pt x="13" y="87"/>
                    <a:pt x="13" y="73"/>
                  </a:cubicBezTo>
                  <a:cubicBezTo>
                    <a:pt x="13" y="39"/>
                    <a:pt x="13" y="39"/>
                    <a:pt x="13" y="39"/>
                  </a:cubicBezTo>
                  <a:cubicBezTo>
                    <a:pt x="0" y="39"/>
                    <a:pt x="0" y="39"/>
                    <a:pt x="0" y="39"/>
                  </a:cubicBezTo>
                  <a:cubicBezTo>
                    <a:pt x="0" y="22"/>
                    <a:pt x="0" y="22"/>
                    <a:pt x="0" y="22"/>
                  </a:cubicBezTo>
                  <a:cubicBezTo>
                    <a:pt x="3" y="22"/>
                    <a:pt x="3" y="22"/>
                    <a:pt x="3" y="22"/>
                  </a:cubicBezTo>
                  <a:cubicBezTo>
                    <a:pt x="11" y="22"/>
                    <a:pt x="14" y="17"/>
                    <a:pt x="14" y="11"/>
                  </a:cubicBezTo>
                  <a:cubicBezTo>
                    <a:pt x="14" y="0"/>
                    <a:pt x="14" y="0"/>
                    <a:pt x="14" y="0"/>
                  </a:cubicBezTo>
                  <a:cubicBezTo>
                    <a:pt x="32" y="0"/>
                    <a:pt x="32" y="0"/>
                    <a:pt x="32" y="0"/>
                  </a:cubicBezTo>
                  <a:lnTo>
                    <a:pt x="3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0" name="Freeform 56">
              <a:extLst>
                <a:ext uri="{FF2B5EF4-FFF2-40B4-BE49-F238E27FC236}">
                  <a16:creationId xmlns:a16="http://schemas.microsoft.com/office/drawing/2014/main" id="{5956B660-EBA8-422E-A861-D9A5AE6817C3}"/>
                </a:ext>
              </a:extLst>
            </p:cNvPr>
            <p:cNvSpPr>
              <a:spLocks noEditPoints="1"/>
            </p:cNvSpPr>
            <p:nvPr/>
          </p:nvSpPr>
          <p:spPr bwMode="auto">
            <a:xfrm>
              <a:off x="4310" y="1759"/>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2 w 24"/>
                <a:gd name="T11" fmla="*/ 108 h 108"/>
                <a:gd name="T12" fmla="*/ 2 w 24"/>
                <a:gd name="T13" fmla="*/ 36 h 108"/>
                <a:gd name="T14" fmla="*/ 22 w 24"/>
                <a:gd name="T15" fmla="*/ 36 h 108"/>
                <a:gd name="T16" fmla="*/ 22 w 24"/>
                <a:gd name="T17" fmla="*/ 108 h 108"/>
                <a:gd name="T18" fmla="*/ 2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6"/>
                    <a:pt x="24" y="12"/>
                  </a:cubicBezTo>
                  <a:cubicBezTo>
                    <a:pt x="24" y="19"/>
                    <a:pt x="19" y="24"/>
                    <a:pt x="12" y="24"/>
                  </a:cubicBezTo>
                  <a:cubicBezTo>
                    <a:pt x="5" y="24"/>
                    <a:pt x="0" y="19"/>
                    <a:pt x="0" y="12"/>
                  </a:cubicBezTo>
                  <a:cubicBezTo>
                    <a:pt x="0" y="6"/>
                    <a:pt x="5" y="0"/>
                    <a:pt x="12" y="0"/>
                  </a:cubicBezTo>
                  <a:close/>
                  <a:moveTo>
                    <a:pt x="2" y="108"/>
                  </a:moveTo>
                  <a:cubicBezTo>
                    <a:pt x="2" y="36"/>
                    <a:pt x="2" y="36"/>
                    <a:pt x="2" y="36"/>
                  </a:cubicBezTo>
                  <a:cubicBezTo>
                    <a:pt x="22" y="36"/>
                    <a:pt x="22" y="36"/>
                    <a:pt x="22" y="36"/>
                  </a:cubicBezTo>
                  <a:cubicBezTo>
                    <a:pt x="22" y="108"/>
                    <a:pt x="22" y="108"/>
                    <a:pt x="22" y="108"/>
                  </a:cubicBezTo>
                  <a:lnTo>
                    <a:pt x="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1" name="Freeform 57">
              <a:extLst>
                <a:ext uri="{FF2B5EF4-FFF2-40B4-BE49-F238E27FC236}">
                  <a16:creationId xmlns:a16="http://schemas.microsoft.com/office/drawing/2014/main" id="{5A4A431F-4EB1-4822-814D-FB826E3A43EA}"/>
                </a:ext>
              </a:extLst>
            </p:cNvPr>
            <p:cNvSpPr>
              <a:spLocks/>
            </p:cNvSpPr>
            <p:nvPr/>
          </p:nvSpPr>
          <p:spPr bwMode="auto">
            <a:xfrm>
              <a:off x="4435" y="1763"/>
              <a:ext cx="202" cy="449"/>
            </a:xfrm>
            <a:custGeom>
              <a:avLst/>
              <a:gdLst>
                <a:gd name="T0" fmla="*/ 32 w 48"/>
                <a:gd name="T1" fmla="*/ 27 h 107"/>
                <a:gd name="T2" fmla="*/ 32 w 48"/>
                <a:gd name="T3" fmla="*/ 35 h 107"/>
                <a:gd name="T4" fmla="*/ 48 w 48"/>
                <a:gd name="T5" fmla="*/ 35 h 107"/>
                <a:gd name="T6" fmla="*/ 48 w 48"/>
                <a:gd name="T7" fmla="*/ 52 h 107"/>
                <a:gd name="T8" fmla="*/ 32 w 48"/>
                <a:gd name="T9" fmla="*/ 52 h 107"/>
                <a:gd name="T10" fmla="*/ 32 w 48"/>
                <a:gd name="T11" fmla="*/ 107 h 107"/>
                <a:gd name="T12" fmla="*/ 12 w 48"/>
                <a:gd name="T13" fmla="*/ 107 h 107"/>
                <a:gd name="T14" fmla="*/ 12 w 48"/>
                <a:gd name="T15" fmla="*/ 52 h 107"/>
                <a:gd name="T16" fmla="*/ 0 w 48"/>
                <a:gd name="T17" fmla="*/ 52 h 107"/>
                <a:gd name="T18" fmla="*/ 0 w 48"/>
                <a:gd name="T19" fmla="*/ 35 h 107"/>
                <a:gd name="T20" fmla="*/ 12 w 48"/>
                <a:gd name="T21" fmla="*/ 35 h 107"/>
                <a:gd name="T22" fmla="*/ 12 w 48"/>
                <a:gd name="T23" fmla="*/ 27 h 107"/>
                <a:gd name="T24" fmla="*/ 38 w 48"/>
                <a:gd name="T25" fmla="*/ 0 h 107"/>
                <a:gd name="T26" fmla="*/ 48 w 48"/>
                <a:gd name="T27" fmla="*/ 1 h 107"/>
                <a:gd name="T28" fmla="*/ 48 w 48"/>
                <a:gd name="T29" fmla="*/ 18 h 107"/>
                <a:gd name="T30" fmla="*/ 42 w 48"/>
                <a:gd name="T31" fmla="*/ 17 h 107"/>
                <a:gd name="T32" fmla="*/ 32 w 48"/>
                <a:gd name="T33" fmla="*/ 2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07">
                  <a:moveTo>
                    <a:pt x="32" y="27"/>
                  </a:moveTo>
                  <a:cubicBezTo>
                    <a:pt x="32" y="35"/>
                    <a:pt x="32" y="35"/>
                    <a:pt x="32" y="35"/>
                  </a:cubicBezTo>
                  <a:cubicBezTo>
                    <a:pt x="48" y="35"/>
                    <a:pt x="48" y="35"/>
                    <a:pt x="48" y="35"/>
                  </a:cubicBezTo>
                  <a:cubicBezTo>
                    <a:pt x="48" y="52"/>
                    <a:pt x="48" y="52"/>
                    <a:pt x="48" y="52"/>
                  </a:cubicBezTo>
                  <a:cubicBezTo>
                    <a:pt x="32" y="52"/>
                    <a:pt x="32" y="52"/>
                    <a:pt x="32" y="52"/>
                  </a:cubicBezTo>
                  <a:cubicBezTo>
                    <a:pt x="32" y="107"/>
                    <a:pt x="32" y="107"/>
                    <a:pt x="32" y="107"/>
                  </a:cubicBezTo>
                  <a:cubicBezTo>
                    <a:pt x="12" y="107"/>
                    <a:pt x="12" y="107"/>
                    <a:pt x="12" y="107"/>
                  </a:cubicBezTo>
                  <a:cubicBezTo>
                    <a:pt x="12" y="52"/>
                    <a:pt x="12" y="52"/>
                    <a:pt x="12" y="52"/>
                  </a:cubicBezTo>
                  <a:cubicBezTo>
                    <a:pt x="0" y="52"/>
                    <a:pt x="0" y="52"/>
                    <a:pt x="0" y="52"/>
                  </a:cubicBezTo>
                  <a:cubicBezTo>
                    <a:pt x="0" y="35"/>
                    <a:pt x="0" y="35"/>
                    <a:pt x="0" y="35"/>
                  </a:cubicBezTo>
                  <a:cubicBezTo>
                    <a:pt x="12" y="35"/>
                    <a:pt x="12" y="35"/>
                    <a:pt x="12" y="35"/>
                  </a:cubicBezTo>
                  <a:cubicBezTo>
                    <a:pt x="12" y="27"/>
                    <a:pt x="12" y="27"/>
                    <a:pt x="12" y="27"/>
                  </a:cubicBezTo>
                  <a:cubicBezTo>
                    <a:pt x="12" y="10"/>
                    <a:pt x="22" y="0"/>
                    <a:pt x="38" y="0"/>
                  </a:cubicBezTo>
                  <a:cubicBezTo>
                    <a:pt x="42" y="0"/>
                    <a:pt x="46" y="1"/>
                    <a:pt x="48" y="1"/>
                  </a:cubicBezTo>
                  <a:cubicBezTo>
                    <a:pt x="48" y="18"/>
                    <a:pt x="48" y="18"/>
                    <a:pt x="48" y="18"/>
                  </a:cubicBezTo>
                  <a:cubicBezTo>
                    <a:pt x="47" y="18"/>
                    <a:pt x="45" y="17"/>
                    <a:pt x="42" y="17"/>
                  </a:cubicBezTo>
                  <a:cubicBezTo>
                    <a:pt x="37" y="17"/>
                    <a:pt x="32" y="19"/>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2" name="Fond Photo 1">
              <a:extLst>
                <a:ext uri="{FF2B5EF4-FFF2-40B4-BE49-F238E27FC236}">
                  <a16:creationId xmlns:a16="http://schemas.microsoft.com/office/drawing/2014/main" id="{068E3859-9B73-4F7D-9E9B-B9A877520886}"/>
                </a:ext>
              </a:extLst>
            </p:cNvPr>
            <p:cNvSpPr>
              <a:spLocks noChangeArrowheads="1"/>
            </p:cNvSpPr>
            <p:nvPr/>
          </p:nvSpPr>
          <p:spPr bwMode="auto">
            <a:xfrm>
              <a:off x="0" y="600"/>
              <a:ext cx="960" cy="961"/>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3" name="Photo 1-Frederic_Martinez">
              <a:extLst>
                <a:ext uri="{FF2B5EF4-FFF2-40B4-BE49-F238E27FC236}">
                  <a16:creationId xmlns:a16="http://schemas.microsoft.com/office/drawing/2014/main" id="{1EA09F99-1119-4964-968F-15091A7561A4}"/>
                </a:ext>
              </a:extLst>
            </p:cNvPr>
            <p:cNvSpPr>
              <a:spLocks noChangeArrowheads="1"/>
            </p:cNvSpPr>
            <p:nvPr userDrawn="1"/>
          </p:nvSpPr>
          <p:spPr bwMode="auto">
            <a:xfrm>
              <a:off x="-2" y="603"/>
              <a:ext cx="960" cy="961"/>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4" name="Fond Photo 2">
              <a:extLst>
                <a:ext uri="{FF2B5EF4-FFF2-40B4-BE49-F238E27FC236}">
                  <a16:creationId xmlns:a16="http://schemas.microsoft.com/office/drawing/2014/main" id="{23396E0B-1FEC-4147-B23B-7EDBCD8B893D}"/>
                </a:ext>
              </a:extLst>
            </p:cNvPr>
            <p:cNvSpPr>
              <a:spLocks noChangeArrowheads="1"/>
            </p:cNvSpPr>
            <p:nvPr/>
          </p:nvSpPr>
          <p:spPr bwMode="auto">
            <a:xfrm>
              <a:off x="5211" y="1561"/>
              <a:ext cx="960" cy="962"/>
            </a:xfrm>
            <a:prstGeom prst="ellipse">
              <a:avLst/>
            </a:prstGeom>
            <a:solidFill>
              <a:srgbClr val="CACA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5" name="Photo 2-Katelyn_Young">
              <a:extLst>
                <a:ext uri="{FF2B5EF4-FFF2-40B4-BE49-F238E27FC236}">
                  <a16:creationId xmlns:a16="http://schemas.microsoft.com/office/drawing/2014/main" id="{36CD51DB-1141-4B7A-8B77-117D19E0EF9C}"/>
                </a:ext>
              </a:extLst>
            </p:cNvPr>
            <p:cNvSpPr>
              <a:spLocks noChangeArrowheads="1"/>
            </p:cNvSpPr>
            <p:nvPr userDrawn="1"/>
          </p:nvSpPr>
          <p:spPr bwMode="auto">
            <a:xfrm>
              <a:off x="5212" y="1567"/>
              <a:ext cx="960" cy="962"/>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6" name="Fond Photo 3">
              <a:extLst>
                <a:ext uri="{FF2B5EF4-FFF2-40B4-BE49-F238E27FC236}">
                  <a16:creationId xmlns:a16="http://schemas.microsoft.com/office/drawing/2014/main" id="{525BEC21-1DE4-424D-94AC-D9CD2FC5268B}"/>
                </a:ext>
              </a:extLst>
            </p:cNvPr>
            <p:cNvSpPr>
              <a:spLocks noChangeArrowheads="1"/>
            </p:cNvSpPr>
            <p:nvPr/>
          </p:nvSpPr>
          <p:spPr bwMode="auto">
            <a:xfrm>
              <a:off x="2117" y="2523"/>
              <a:ext cx="960" cy="95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7" name="Photo 3-Tracey_Hamilton">
              <a:extLst>
                <a:ext uri="{FF2B5EF4-FFF2-40B4-BE49-F238E27FC236}">
                  <a16:creationId xmlns:a16="http://schemas.microsoft.com/office/drawing/2014/main" id="{EC497C9F-2172-401C-8A84-6B528244E6D3}"/>
                </a:ext>
              </a:extLst>
            </p:cNvPr>
            <p:cNvSpPr>
              <a:spLocks noChangeAspect="1" noChangeArrowheads="1"/>
            </p:cNvSpPr>
            <p:nvPr userDrawn="1"/>
          </p:nvSpPr>
          <p:spPr bwMode="auto">
            <a:xfrm>
              <a:off x="2115" y="2528"/>
              <a:ext cx="960" cy="957"/>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78" name="Logo SSQ assurance BLANC">
            <a:extLst>
              <a:ext uri="{FF2B5EF4-FFF2-40B4-BE49-F238E27FC236}">
                <a16:creationId xmlns:a16="http://schemas.microsoft.com/office/drawing/2014/main" id="{7104CE4A-E63A-4E3D-BF38-B9400C37FB8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11" y="457200"/>
            <a:ext cx="1444752" cy="756537"/>
          </a:xfrm>
          <a:prstGeom prst="rect">
            <a:avLst/>
          </a:prstGeom>
        </p:spPr>
      </p:pic>
    </p:spTree>
    <p:extLst>
      <p:ext uri="{BB962C8B-B14F-4D97-AF65-F5344CB8AC3E}">
        <p14:creationId xmlns:p14="http://schemas.microsoft.com/office/powerpoint/2010/main" val="31905175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 TITRE - Fond GRIS">
    <p:bg>
      <p:bgPr>
        <a:solidFill>
          <a:schemeClr val="accent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81912"/>
            <a:ext cx="11509952" cy="2856476"/>
          </a:xfrm>
        </p:spPr>
        <p:txBody>
          <a:bodyPr lIns="0" tIns="0" rIns="0" bIns="0" anchor="b">
            <a:normAutofit/>
          </a:bodyPr>
          <a:lstStyle>
            <a:lvl1pPr algn="ctr">
              <a:defRPr sz="6000" spc="-150" baseline="0"/>
            </a:lvl1pPr>
          </a:lstStyle>
          <a:p>
            <a:r>
              <a:rPr lang="fr-FR"/>
              <a:t>Modifiez le style du titre</a:t>
            </a:r>
            <a:endParaRPr lang="fr-CA"/>
          </a:p>
        </p:txBody>
      </p:sp>
      <p:sp>
        <p:nvSpPr>
          <p:cNvPr id="3" name="Sous-titre 2">
            <a:extLst>
              <a:ext uri="{FF2B5EF4-FFF2-40B4-BE49-F238E27FC236}">
                <a16:creationId xmlns:a16="http://schemas.microsoft.com/office/drawing/2014/main" id="{E5FB1A26-62D5-4F98-906A-F2E96C8766D9}"/>
              </a:ext>
            </a:extLst>
          </p:cNvPr>
          <p:cNvSpPr>
            <a:spLocks noGrp="1"/>
          </p:cNvSpPr>
          <p:nvPr>
            <p:ph type="subTitle" idx="1"/>
          </p:nvPr>
        </p:nvSpPr>
        <p:spPr>
          <a:xfrm>
            <a:off x="341024" y="4462272"/>
            <a:ext cx="11509952" cy="208005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grpSp>
        <p:nvGrpSpPr>
          <p:cNvPr id="48" name="SIGNATURE FR fond BLANC">
            <a:extLst>
              <a:ext uri="{FF2B5EF4-FFF2-40B4-BE49-F238E27FC236}">
                <a16:creationId xmlns:a16="http://schemas.microsoft.com/office/drawing/2014/main" id="{0C1E34A3-49E3-4659-8A0B-7888815A5AE0}"/>
              </a:ext>
            </a:extLst>
          </p:cNvPr>
          <p:cNvGrpSpPr>
            <a:grpSpLocks noChangeAspect="1"/>
          </p:cNvGrpSpPr>
          <p:nvPr userDrawn="1"/>
        </p:nvGrpSpPr>
        <p:grpSpPr bwMode="auto">
          <a:xfrm>
            <a:off x="9381744" y="458448"/>
            <a:ext cx="2471880" cy="996837"/>
            <a:chOff x="-2" y="600"/>
            <a:chExt cx="7154" cy="2885"/>
          </a:xfrm>
        </p:grpSpPr>
        <p:sp>
          <p:nvSpPr>
            <p:cNvPr id="49" name="AutoShape 31">
              <a:extLst>
                <a:ext uri="{FF2B5EF4-FFF2-40B4-BE49-F238E27FC236}">
                  <a16:creationId xmlns:a16="http://schemas.microsoft.com/office/drawing/2014/main" id="{3A9ABDD0-E16B-43E3-906E-76AAC14E4C57}"/>
                </a:ext>
              </a:extLst>
            </p:cNvPr>
            <p:cNvSpPr>
              <a:spLocks noChangeAspect="1" noChangeArrowheads="1" noTextEdit="1"/>
            </p:cNvSpPr>
            <p:nvPr/>
          </p:nvSpPr>
          <p:spPr bwMode="auto">
            <a:xfrm>
              <a:off x="0" y="600"/>
              <a:ext cx="7152"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0" name="Oval 34">
              <a:extLst>
                <a:ext uri="{FF2B5EF4-FFF2-40B4-BE49-F238E27FC236}">
                  <a16:creationId xmlns:a16="http://schemas.microsoft.com/office/drawing/2014/main" id="{3744630D-216B-417F-B0FA-2BE2E4568402}"/>
                </a:ext>
              </a:extLst>
            </p:cNvPr>
            <p:cNvSpPr>
              <a:spLocks noChangeArrowheads="1"/>
            </p:cNvSpPr>
            <p:nvPr/>
          </p:nvSpPr>
          <p:spPr bwMode="auto">
            <a:xfrm>
              <a:off x="1136" y="2523"/>
              <a:ext cx="960" cy="957"/>
            </a:xfrm>
            <a:prstGeom prst="ellipse">
              <a:avLst/>
            </a:prstGeom>
            <a:solidFill>
              <a:srgbClr val="F7DC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1" name="Freeform 36">
              <a:extLst>
                <a:ext uri="{FF2B5EF4-FFF2-40B4-BE49-F238E27FC236}">
                  <a16:creationId xmlns:a16="http://schemas.microsoft.com/office/drawing/2014/main" id="{08695161-3575-4B8B-A24A-4BD629849211}"/>
                </a:ext>
              </a:extLst>
            </p:cNvPr>
            <p:cNvSpPr>
              <a:spLocks/>
            </p:cNvSpPr>
            <p:nvPr/>
          </p:nvSpPr>
          <p:spPr bwMode="auto">
            <a:xfrm>
              <a:off x="981" y="600"/>
              <a:ext cx="2746" cy="961"/>
            </a:xfrm>
            <a:custGeom>
              <a:avLst/>
              <a:gdLst>
                <a:gd name="T0" fmla="*/ 115 w 655"/>
                <a:gd name="T1" fmla="*/ 229 h 229"/>
                <a:gd name="T2" fmla="*/ 0 w 655"/>
                <a:gd name="T3" fmla="*/ 114 h 229"/>
                <a:gd name="T4" fmla="*/ 115 w 655"/>
                <a:gd name="T5" fmla="*/ 0 h 229"/>
                <a:gd name="T6" fmla="*/ 540 w 655"/>
                <a:gd name="T7" fmla="*/ 0 h 229"/>
                <a:gd name="T8" fmla="*/ 655 w 655"/>
                <a:gd name="T9" fmla="*/ 114 h 229"/>
                <a:gd name="T10" fmla="*/ 540 w 655"/>
                <a:gd name="T11" fmla="*/ 229 h 229"/>
                <a:gd name="T12" fmla="*/ 115 w 655"/>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655" h="229">
                  <a:moveTo>
                    <a:pt x="115" y="229"/>
                  </a:moveTo>
                  <a:cubicBezTo>
                    <a:pt x="51" y="229"/>
                    <a:pt x="0" y="177"/>
                    <a:pt x="0" y="114"/>
                  </a:cubicBezTo>
                  <a:cubicBezTo>
                    <a:pt x="0" y="51"/>
                    <a:pt x="51" y="0"/>
                    <a:pt x="115" y="0"/>
                  </a:cubicBezTo>
                  <a:cubicBezTo>
                    <a:pt x="540" y="0"/>
                    <a:pt x="540" y="0"/>
                    <a:pt x="540" y="0"/>
                  </a:cubicBezTo>
                  <a:cubicBezTo>
                    <a:pt x="603" y="0"/>
                    <a:pt x="655" y="51"/>
                    <a:pt x="655" y="114"/>
                  </a:cubicBezTo>
                  <a:cubicBezTo>
                    <a:pt x="655" y="177"/>
                    <a:pt x="603" y="229"/>
                    <a:pt x="540" y="229"/>
                  </a:cubicBezTo>
                  <a:lnTo>
                    <a:pt x="115" y="229"/>
                  </a:lnTo>
                  <a:close/>
                </a:path>
              </a:pathLst>
            </a:cu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2" name="Freeform 37">
              <a:extLst>
                <a:ext uri="{FF2B5EF4-FFF2-40B4-BE49-F238E27FC236}">
                  <a16:creationId xmlns:a16="http://schemas.microsoft.com/office/drawing/2014/main" id="{2CC52A95-EAB0-4ED8-BAD1-2A5985AAF130}"/>
                </a:ext>
              </a:extLst>
            </p:cNvPr>
            <p:cNvSpPr>
              <a:spLocks/>
            </p:cNvSpPr>
            <p:nvPr/>
          </p:nvSpPr>
          <p:spPr bwMode="auto">
            <a:xfrm>
              <a:off x="1966" y="1561"/>
              <a:ext cx="3224" cy="962"/>
            </a:xfrm>
            <a:custGeom>
              <a:avLst/>
              <a:gdLst>
                <a:gd name="T0" fmla="*/ 114 w 769"/>
                <a:gd name="T1" fmla="*/ 229 h 229"/>
                <a:gd name="T2" fmla="*/ 0 w 769"/>
                <a:gd name="T3" fmla="*/ 114 h 229"/>
                <a:gd name="T4" fmla="*/ 114 w 769"/>
                <a:gd name="T5" fmla="*/ 0 h 229"/>
                <a:gd name="T6" fmla="*/ 654 w 769"/>
                <a:gd name="T7" fmla="*/ 0 h 229"/>
                <a:gd name="T8" fmla="*/ 769 w 769"/>
                <a:gd name="T9" fmla="*/ 114 h 229"/>
                <a:gd name="T10" fmla="*/ 654 w 769"/>
                <a:gd name="T11" fmla="*/ 229 h 229"/>
                <a:gd name="T12" fmla="*/ 114 w 769"/>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769" h="229">
                  <a:moveTo>
                    <a:pt x="114" y="229"/>
                  </a:moveTo>
                  <a:cubicBezTo>
                    <a:pt x="51" y="229"/>
                    <a:pt x="0" y="177"/>
                    <a:pt x="0" y="114"/>
                  </a:cubicBezTo>
                  <a:cubicBezTo>
                    <a:pt x="0" y="51"/>
                    <a:pt x="51" y="0"/>
                    <a:pt x="114" y="0"/>
                  </a:cubicBezTo>
                  <a:cubicBezTo>
                    <a:pt x="654" y="0"/>
                    <a:pt x="654" y="0"/>
                    <a:pt x="654" y="0"/>
                  </a:cubicBezTo>
                  <a:cubicBezTo>
                    <a:pt x="717" y="0"/>
                    <a:pt x="769" y="51"/>
                    <a:pt x="769" y="114"/>
                  </a:cubicBezTo>
                  <a:cubicBezTo>
                    <a:pt x="769" y="177"/>
                    <a:pt x="717" y="229"/>
                    <a:pt x="654" y="229"/>
                  </a:cubicBezTo>
                  <a:lnTo>
                    <a:pt x="114" y="229"/>
                  </a:lnTo>
                  <a:close/>
                </a:path>
              </a:pathLst>
            </a:custGeom>
            <a:solidFill>
              <a:srgbClr val="00A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3" name="Oval 38">
              <a:extLst>
                <a:ext uri="{FF2B5EF4-FFF2-40B4-BE49-F238E27FC236}">
                  <a16:creationId xmlns:a16="http://schemas.microsoft.com/office/drawing/2014/main" id="{A32E9F56-815B-42BC-9E65-E6CA75F121FC}"/>
                </a:ext>
              </a:extLst>
            </p:cNvPr>
            <p:cNvSpPr>
              <a:spLocks noChangeArrowheads="1"/>
            </p:cNvSpPr>
            <p:nvPr/>
          </p:nvSpPr>
          <p:spPr bwMode="auto">
            <a:xfrm>
              <a:off x="3748" y="600"/>
              <a:ext cx="960" cy="961"/>
            </a:xfrm>
            <a:prstGeom prst="ellipse">
              <a:avLst/>
            </a:pr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4" name="Oval 40">
              <a:extLst>
                <a:ext uri="{FF2B5EF4-FFF2-40B4-BE49-F238E27FC236}">
                  <a16:creationId xmlns:a16="http://schemas.microsoft.com/office/drawing/2014/main" id="{7CF5C831-20FA-4BAB-8770-9308835BC6C4}"/>
                </a:ext>
              </a:extLst>
            </p:cNvPr>
            <p:cNvSpPr>
              <a:spLocks noChangeArrowheads="1"/>
            </p:cNvSpPr>
            <p:nvPr/>
          </p:nvSpPr>
          <p:spPr bwMode="auto">
            <a:xfrm>
              <a:off x="6192" y="1561"/>
              <a:ext cx="960" cy="962"/>
            </a:xfrm>
            <a:prstGeom prst="ellipse">
              <a:avLst/>
            </a:prstGeom>
            <a:solidFill>
              <a:srgbClr val="006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5" name="Rectangle 41">
              <a:extLst>
                <a:ext uri="{FF2B5EF4-FFF2-40B4-BE49-F238E27FC236}">
                  <a16:creationId xmlns:a16="http://schemas.microsoft.com/office/drawing/2014/main" id="{A7115CE9-625D-405A-A9D4-A5CFEFACD5C2}"/>
                </a:ext>
              </a:extLst>
            </p:cNvPr>
            <p:cNvSpPr>
              <a:spLocks noChangeArrowheads="1"/>
            </p:cNvSpPr>
            <p:nvPr/>
          </p:nvSpPr>
          <p:spPr bwMode="auto">
            <a:xfrm>
              <a:off x="1522" y="789"/>
              <a:ext cx="84"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6" name="Freeform 42">
              <a:extLst>
                <a:ext uri="{FF2B5EF4-FFF2-40B4-BE49-F238E27FC236}">
                  <a16:creationId xmlns:a16="http://schemas.microsoft.com/office/drawing/2014/main" id="{5EC64D12-5436-4BC8-9C6D-FE06EDDE131F}"/>
                </a:ext>
              </a:extLst>
            </p:cNvPr>
            <p:cNvSpPr>
              <a:spLocks/>
            </p:cNvSpPr>
            <p:nvPr/>
          </p:nvSpPr>
          <p:spPr bwMode="auto">
            <a:xfrm>
              <a:off x="1643" y="785"/>
              <a:ext cx="105" cy="176"/>
            </a:xfrm>
            <a:custGeom>
              <a:avLst/>
              <a:gdLst>
                <a:gd name="T0" fmla="*/ 12 w 25"/>
                <a:gd name="T1" fmla="*/ 0 h 42"/>
                <a:gd name="T2" fmla="*/ 25 w 25"/>
                <a:gd name="T3" fmla="*/ 14 h 42"/>
                <a:gd name="T4" fmla="*/ 2 w 25"/>
                <a:gd name="T5" fmla="*/ 42 h 42"/>
                <a:gd name="T6" fmla="*/ 2 w 25"/>
                <a:gd name="T7" fmla="*/ 33 h 42"/>
                <a:gd name="T8" fmla="*/ 14 w 25"/>
                <a:gd name="T9" fmla="*/ 20 h 42"/>
                <a:gd name="T10" fmla="*/ 11 w 25"/>
                <a:gd name="T11" fmla="*/ 21 h 42"/>
                <a:gd name="T12" fmla="*/ 0 w 25"/>
                <a:gd name="T13" fmla="*/ 10 h 42"/>
                <a:gd name="T14" fmla="*/ 12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12" y="0"/>
                  </a:moveTo>
                  <a:cubicBezTo>
                    <a:pt x="20" y="0"/>
                    <a:pt x="25" y="6"/>
                    <a:pt x="25" y="14"/>
                  </a:cubicBezTo>
                  <a:cubicBezTo>
                    <a:pt x="25" y="33"/>
                    <a:pt x="11" y="41"/>
                    <a:pt x="2" y="42"/>
                  </a:cubicBezTo>
                  <a:cubicBezTo>
                    <a:pt x="2" y="33"/>
                    <a:pt x="2" y="33"/>
                    <a:pt x="2" y="33"/>
                  </a:cubicBezTo>
                  <a:cubicBezTo>
                    <a:pt x="8" y="32"/>
                    <a:pt x="14" y="27"/>
                    <a:pt x="14" y="20"/>
                  </a:cubicBezTo>
                  <a:cubicBezTo>
                    <a:pt x="13" y="21"/>
                    <a:pt x="12" y="21"/>
                    <a:pt x="11" y="21"/>
                  </a:cubicBezTo>
                  <a:cubicBezTo>
                    <a:pt x="5" y="21"/>
                    <a:pt x="0" y="16"/>
                    <a:pt x="0" y="10"/>
                  </a:cubicBezTo>
                  <a:cubicBezTo>
                    <a:pt x="0" y="5"/>
                    <a:pt x="5" y="0"/>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7" name="Freeform 43">
              <a:extLst>
                <a:ext uri="{FF2B5EF4-FFF2-40B4-BE49-F238E27FC236}">
                  <a16:creationId xmlns:a16="http://schemas.microsoft.com/office/drawing/2014/main" id="{B47AEF8E-ADBD-429A-BCA4-E1A44EF319B2}"/>
                </a:ext>
              </a:extLst>
            </p:cNvPr>
            <p:cNvSpPr>
              <a:spLocks noEditPoints="1"/>
            </p:cNvSpPr>
            <p:nvPr/>
          </p:nvSpPr>
          <p:spPr bwMode="auto">
            <a:xfrm>
              <a:off x="1744" y="923"/>
              <a:ext cx="298" cy="324"/>
            </a:xfrm>
            <a:custGeom>
              <a:avLst/>
              <a:gdLst>
                <a:gd name="T0" fmla="*/ 70 w 71"/>
                <a:gd name="T1" fmla="*/ 54 h 77"/>
                <a:gd name="T2" fmla="*/ 37 w 71"/>
                <a:gd name="T3" fmla="*/ 77 h 77"/>
                <a:gd name="T4" fmla="*/ 0 w 71"/>
                <a:gd name="T5" fmla="*/ 38 h 77"/>
                <a:gd name="T6" fmla="*/ 35 w 71"/>
                <a:gd name="T7" fmla="*/ 0 h 77"/>
                <a:gd name="T8" fmla="*/ 71 w 71"/>
                <a:gd name="T9" fmla="*/ 37 h 77"/>
                <a:gd name="T10" fmla="*/ 71 w 71"/>
                <a:gd name="T11" fmla="*/ 43 h 77"/>
                <a:gd name="T12" fmla="*/ 19 w 71"/>
                <a:gd name="T13" fmla="*/ 43 h 77"/>
                <a:gd name="T14" fmla="*/ 37 w 71"/>
                <a:gd name="T15" fmla="*/ 60 h 77"/>
                <a:gd name="T16" fmla="*/ 54 w 71"/>
                <a:gd name="T17" fmla="*/ 49 h 77"/>
                <a:gd name="T18" fmla="*/ 70 w 71"/>
                <a:gd name="T19" fmla="*/ 54 h 77"/>
                <a:gd name="T20" fmla="*/ 52 w 71"/>
                <a:gd name="T21" fmla="*/ 30 h 77"/>
                <a:gd name="T22" fmla="*/ 36 w 71"/>
                <a:gd name="T23" fmla="*/ 16 h 77"/>
                <a:gd name="T24" fmla="*/ 20 w 71"/>
                <a:gd name="T25" fmla="*/ 30 h 77"/>
                <a:gd name="T26" fmla="*/ 52 w 71"/>
                <a:gd name="T2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7">
                  <a:moveTo>
                    <a:pt x="70" y="54"/>
                  </a:moveTo>
                  <a:cubicBezTo>
                    <a:pt x="66" y="66"/>
                    <a:pt x="55" y="77"/>
                    <a:pt x="37" y="77"/>
                  </a:cubicBezTo>
                  <a:cubicBezTo>
                    <a:pt x="17" y="77"/>
                    <a:pt x="0" y="62"/>
                    <a:pt x="0" y="38"/>
                  </a:cubicBezTo>
                  <a:cubicBezTo>
                    <a:pt x="0" y="15"/>
                    <a:pt x="17" y="0"/>
                    <a:pt x="35" y="0"/>
                  </a:cubicBezTo>
                  <a:cubicBezTo>
                    <a:pt x="58" y="0"/>
                    <a:pt x="71" y="14"/>
                    <a:pt x="71" y="37"/>
                  </a:cubicBezTo>
                  <a:cubicBezTo>
                    <a:pt x="71" y="40"/>
                    <a:pt x="71" y="43"/>
                    <a:pt x="71" y="43"/>
                  </a:cubicBezTo>
                  <a:cubicBezTo>
                    <a:pt x="19" y="43"/>
                    <a:pt x="19" y="43"/>
                    <a:pt x="19" y="43"/>
                  </a:cubicBezTo>
                  <a:cubicBezTo>
                    <a:pt x="20" y="53"/>
                    <a:pt x="28" y="60"/>
                    <a:pt x="37" y="60"/>
                  </a:cubicBezTo>
                  <a:cubicBezTo>
                    <a:pt x="46" y="60"/>
                    <a:pt x="51" y="55"/>
                    <a:pt x="54" y="49"/>
                  </a:cubicBezTo>
                  <a:lnTo>
                    <a:pt x="70" y="54"/>
                  </a:lnTo>
                  <a:close/>
                  <a:moveTo>
                    <a:pt x="52" y="30"/>
                  </a:moveTo>
                  <a:cubicBezTo>
                    <a:pt x="52" y="23"/>
                    <a:pt x="47" y="16"/>
                    <a:pt x="36" y="16"/>
                  </a:cubicBezTo>
                  <a:cubicBezTo>
                    <a:pt x="26" y="16"/>
                    <a:pt x="20" y="23"/>
                    <a:pt x="20"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8" name="Freeform 44">
              <a:extLst>
                <a:ext uri="{FF2B5EF4-FFF2-40B4-BE49-F238E27FC236}">
                  <a16:creationId xmlns:a16="http://schemas.microsoft.com/office/drawing/2014/main" id="{349841C0-3187-433B-9700-C8810895CE5C}"/>
                </a:ext>
              </a:extLst>
            </p:cNvPr>
            <p:cNvSpPr>
              <a:spLocks/>
            </p:cNvSpPr>
            <p:nvPr/>
          </p:nvSpPr>
          <p:spPr bwMode="auto">
            <a:xfrm>
              <a:off x="2054" y="923"/>
              <a:ext cx="248" cy="324"/>
            </a:xfrm>
            <a:custGeom>
              <a:avLst/>
              <a:gdLst>
                <a:gd name="T0" fmla="*/ 17 w 59"/>
                <a:gd name="T1" fmla="*/ 51 h 77"/>
                <a:gd name="T2" fmla="*/ 30 w 59"/>
                <a:gd name="T3" fmla="*/ 62 h 77"/>
                <a:gd name="T4" fmla="*/ 40 w 59"/>
                <a:gd name="T5" fmla="*/ 54 h 77"/>
                <a:gd name="T6" fmla="*/ 32 w 59"/>
                <a:gd name="T7" fmla="*/ 47 h 77"/>
                <a:gd name="T8" fmla="*/ 23 w 59"/>
                <a:gd name="T9" fmla="*/ 45 h 77"/>
                <a:gd name="T10" fmla="*/ 2 w 59"/>
                <a:gd name="T11" fmla="*/ 24 h 77"/>
                <a:gd name="T12" fmla="*/ 29 w 59"/>
                <a:gd name="T13" fmla="*/ 0 h 77"/>
                <a:gd name="T14" fmla="*/ 58 w 59"/>
                <a:gd name="T15" fmla="*/ 21 h 77"/>
                <a:gd name="T16" fmla="*/ 41 w 59"/>
                <a:gd name="T17" fmla="*/ 24 h 77"/>
                <a:gd name="T18" fmla="*/ 30 w 59"/>
                <a:gd name="T19" fmla="*/ 15 h 77"/>
                <a:gd name="T20" fmla="*/ 20 w 59"/>
                <a:gd name="T21" fmla="*/ 22 h 77"/>
                <a:gd name="T22" fmla="*/ 27 w 59"/>
                <a:gd name="T23" fmla="*/ 28 h 77"/>
                <a:gd name="T24" fmla="*/ 37 w 59"/>
                <a:gd name="T25" fmla="*/ 31 h 77"/>
                <a:gd name="T26" fmla="*/ 59 w 59"/>
                <a:gd name="T27" fmla="*/ 53 h 77"/>
                <a:gd name="T28" fmla="*/ 31 w 59"/>
                <a:gd name="T29" fmla="*/ 77 h 77"/>
                <a:gd name="T30" fmla="*/ 0 w 59"/>
                <a:gd name="T31" fmla="*/ 54 h 77"/>
                <a:gd name="T32" fmla="*/ 17 w 59"/>
                <a:gd name="T3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77">
                  <a:moveTo>
                    <a:pt x="17" y="51"/>
                  </a:moveTo>
                  <a:cubicBezTo>
                    <a:pt x="18" y="56"/>
                    <a:pt x="22" y="62"/>
                    <a:pt x="30" y="62"/>
                  </a:cubicBezTo>
                  <a:cubicBezTo>
                    <a:pt x="37" y="62"/>
                    <a:pt x="40" y="58"/>
                    <a:pt x="40" y="54"/>
                  </a:cubicBezTo>
                  <a:cubicBezTo>
                    <a:pt x="40" y="51"/>
                    <a:pt x="38" y="49"/>
                    <a:pt x="32" y="47"/>
                  </a:cubicBezTo>
                  <a:cubicBezTo>
                    <a:pt x="23" y="45"/>
                    <a:pt x="23" y="45"/>
                    <a:pt x="23" y="45"/>
                  </a:cubicBezTo>
                  <a:cubicBezTo>
                    <a:pt x="9" y="42"/>
                    <a:pt x="2" y="34"/>
                    <a:pt x="2" y="24"/>
                  </a:cubicBezTo>
                  <a:cubicBezTo>
                    <a:pt x="2" y="11"/>
                    <a:pt x="14" y="0"/>
                    <a:pt x="29" y="0"/>
                  </a:cubicBezTo>
                  <a:cubicBezTo>
                    <a:pt x="50" y="0"/>
                    <a:pt x="57" y="13"/>
                    <a:pt x="58" y="21"/>
                  </a:cubicBezTo>
                  <a:cubicBezTo>
                    <a:pt x="41" y="24"/>
                    <a:pt x="41" y="24"/>
                    <a:pt x="41" y="24"/>
                  </a:cubicBezTo>
                  <a:cubicBezTo>
                    <a:pt x="41" y="20"/>
                    <a:pt x="38" y="15"/>
                    <a:pt x="30" y="15"/>
                  </a:cubicBezTo>
                  <a:cubicBezTo>
                    <a:pt x="24" y="15"/>
                    <a:pt x="20" y="18"/>
                    <a:pt x="20" y="22"/>
                  </a:cubicBezTo>
                  <a:cubicBezTo>
                    <a:pt x="20" y="25"/>
                    <a:pt x="23" y="28"/>
                    <a:pt x="27" y="28"/>
                  </a:cubicBezTo>
                  <a:cubicBezTo>
                    <a:pt x="37" y="31"/>
                    <a:pt x="37" y="31"/>
                    <a:pt x="37" y="31"/>
                  </a:cubicBezTo>
                  <a:cubicBezTo>
                    <a:pt x="51" y="34"/>
                    <a:pt x="59" y="42"/>
                    <a:pt x="59" y="53"/>
                  </a:cubicBezTo>
                  <a:cubicBezTo>
                    <a:pt x="59" y="65"/>
                    <a:pt x="50" y="77"/>
                    <a:pt x="31" y="77"/>
                  </a:cubicBezTo>
                  <a:cubicBezTo>
                    <a:pt x="9" y="77"/>
                    <a:pt x="1" y="62"/>
                    <a:pt x="0" y="54"/>
                  </a:cubicBez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9" name="Freeform 45">
              <a:extLst>
                <a:ext uri="{FF2B5EF4-FFF2-40B4-BE49-F238E27FC236}">
                  <a16:creationId xmlns:a16="http://schemas.microsoft.com/office/drawing/2014/main" id="{3D4317E8-E94B-413F-8E99-A7C13DEE2FFD}"/>
                </a:ext>
              </a:extLst>
            </p:cNvPr>
            <p:cNvSpPr>
              <a:spLocks noEditPoints="1"/>
            </p:cNvSpPr>
            <p:nvPr/>
          </p:nvSpPr>
          <p:spPr bwMode="auto">
            <a:xfrm>
              <a:off x="2331" y="923"/>
              <a:ext cx="314" cy="428"/>
            </a:xfrm>
            <a:custGeom>
              <a:avLst/>
              <a:gdLst>
                <a:gd name="T0" fmla="*/ 0 w 75"/>
                <a:gd name="T1" fmla="*/ 102 h 102"/>
                <a:gd name="T2" fmla="*/ 0 w 75"/>
                <a:gd name="T3" fmla="*/ 2 h 102"/>
                <a:gd name="T4" fmla="*/ 19 w 75"/>
                <a:gd name="T5" fmla="*/ 2 h 102"/>
                <a:gd name="T6" fmla="*/ 19 w 75"/>
                <a:gd name="T7" fmla="*/ 11 h 102"/>
                <a:gd name="T8" fmla="*/ 41 w 75"/>
                <a:gd name="T9" fmla="*/ 0 h 102"/>
                <a:gd name="T10" fmla="*/ 75 w 75"/>
                <a:gd name="T11" fmla="*/ 38 h 102"/>
                <a:gd name="T12" fmla="*/ 41 w 75"/>
                <a:gd name="T13" fmla="*/ 76 h 102"/>
                <a:gd name="T14" fmla="*/ 20 w 75"/>
                <a:gd name="T15" fmla="*/ 67 h 102"/>
                <a:gd name="T16" fmla="*/ 20 w 75"/>
                <a:gd name="T17" fmla="*/ 102 h 102"/>
                <a:gd name="T18" fmla="*/ 0 w 75"/>
                <a:gd name="T19" fmla="*/ 102 h 102"/>
                <a:gd name="T20" fmla="*/ 38 w 75"/>
                <a:gd name="T21" fmla="*/ 18 h 102"/>
                <a:gd name="T22" fmla="*/ 19 w 75"/>
                <a:gd name="T23" fmla="*/ 38 h 102"/>
                <a:gd name="T24" fmla="*/ 38 w 75"/>
                <a:gd name="T25" fmla="*/ 59 h 102"/>
                <a:gd name="T26" fmla="*/ 55 w 75"/>
                <a:gd name="T27" fmla="*/ 38 h 102"/>
                <a:gd name="T28" fmla="*/ 38 w 75"/>
                <a:gd name="T2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02">
                  <a:moveTo>
                    <a:pt x="0" y="102"/>
                  </a:moveTo>
                  <a:cubicBezTo>
                    <a:pt x="0" y="2"/>
                    <a:pt x="0" y="2"/>
                    <a:pt x="0" y="2"/>
                  </a:cubicBezTo>
                  <a:cubicBezTo>
                    <a:pt x="19" y="2"/>
                    <a:pt x="19" y="2"/>
                    <a:pt x="19" y="2"/>
                  </a:cubicBezTo>
                  <a:cubicBezTo>
                    <a:pt x="19" y="11"/>
                    <a:pt x="19" y="11"/>
                    <a:pt x="19" y="11"/>
                  </a:cubicBezTo>
                  <a:cubicBezTo>
                    <a:pt x="22" y="5"/>
                    <a:pt x="31" y="0"/>
                    <a:pt x="41" y="0"/>
                  </a:cubicBezTo>
                  <a:cubicBezTo>
                    <a:pt x="63" y="0"/>
                    <a:pt x="75" y="17"/>
                    <a:pt x="75" y="38"/>
                  </a:cubicBezTo>
                  <a:cubicBezTo>
                    <a:pt x="75" y="60"/>
                    <a:pt x="61" y="76"/>
                    <a:pt x="41" y="76"/>
                  </a:cubicBezTo>
                  <a:cubicBezTo>
                    <a:pt x="31" y="76"/>
                    <a:pt x="23" y="72"/>
                    <a:pt x="20" y="67"/>
                  </a:cubicBezTo>
                  <a:cubicBezTo>
                    <a:pt x="20" y="102"/>
                    <a:pt x="20" y="102"/>
                    <a:pt x="20" y="102"/>
                  </a:cubicBezTo>
                  <a:lnTo>
                    <a:pt x="0" y="102"/>
                  </a:lnTo>
                  <a:close/>
                  <a:moveTo>
                    <a:pt x="38" y="18"/>
                  </a:moveTo>
                  <a:cubicBezTo>
                    <a:pt x="28" y="18"/>
                    <a:pt x="19" y="25"/>
                    <a:pt x="19" y="38"/>
                  </a:cubicBezTo>
                  <a:cubicBezTo>
                    <a:pt x="19" y="51"/>
                    <a:pt x="28" y="59"/>
                    <a:pt x="38" y="59"/>
                  </a:cubicBezTo>
                  <a:cubicBezTo>
                    <a:pt x="48" y="59"/>
                    <a:pt x="55" y="51"/>
                    <a:pt x="55" y="38"/>
                  </a:cubicBezTo>
                  <a:cubicBezTo>
                    <a:pt x="55" y="25"/>
                    <a:pt x="48" y="18"/>
                    <a:pt x="3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0" name="Freeform 46">
              <a:extLst>
                <a:ext uri="{FF2B5EF4-FFF2-40B4-BE49-F238E27FC236}">
                  <a16:creationId xmlns:a16="http://schemas.microsoft.com/office/drawing/2014/main" id="{18499480-2846-4D4B-8EC9-B5D4CC0E5E17}"/>
                </a:ext>
              </a:extLst>
            </p:cNvPr>
            <p:cNvSpPr>
              <a:spLocks/>
            </p:cNvSpPr>
            <p:nvPr/>
          </p:nvSpPr>
          <p:spPr bwMode="auto">
            <a:xfrm>
              <a:off x="2679" y="932"/>
              <a:ext cx="184" cy="302"/>
            </a:xfrm>
            <a:custGeom>
              <a:avLst/>
              <a:gdLst>
                <a:gd name="T0" fmla="*/ 44 w 44"/>
                <a:gd name="T1" fmla="*/ 19 h 72"/>
                <a:gd name="T2" fmla="*/ 38 w 44"/>
                <a:gd name="T3" fmla="*/ 19 h 72"/>
                <a:gd name="T4" fmla="*/ 19 w 44"/>
                <a:gd name="T5" fmla="*/ 39 h 72"/>
                <a:gd name="T6" fmla="*/ 19 w 44"/>
                <a:gd name="T7" fmla="*/ 72 h 72"/>
                <a:gd name="T8" fmla="*/ 0 w 44"/>
                <a:gd name="T9" fmla="*/ 72 h 72"/>
                <a:gd name="T10" fmla="*/ 0 w 44"/>
                <a:gd name="T11" fmla="*/ 0 h 72"/>
                <a:gd name="T12" fmla="*/ 19 w 44"/>
                <a:gd name="T13" fmla="*/ 0 h 72"/>
                <a:gd name="T14" fmla="*/ 19 w 44"/>
                <a:gd name="T15" fmla="*/ 11 h 72"/>
                <a:gd name="T16" fmla="*/ 39 w 44"/>
                <a:gd name="T17" fmla="*/ 0 h 72"/>
                <a:gd name="T18" fmla="*/ 44 w 44"/>
                <a:gd name="T19" fmla="*/ 0 h 72"/>
                <a:gd name="T20" fmla="*/ 44 w 44"/>
                <a:gd name="T21" fmla="*/ 1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72">
                  <a:moveTo>
                    <a:pt x="44" y="19"/>
                  </a:moveTo>
                  <a:cubicBezTo>
                    <a:pt x="42" y="19"/>
                    <a:pt x="40" y="19"/>
                    <a:pt x="38" y="19"/>
                  </a:cubicBezTo>
                  <a:cubicBezTo>
                    <a:pt x="28" y="19"/>
                    <a:pt x="19" y="24"/>
                    <a:pt x="19" y="39"/>
                  </a:cubicBezTo>
                  <a:cubicBezTo>
                    <a:pt x="19" y="72"/>
                    <a:pt x="19" y="72"/>
                    <a:pt x="19" y="72"/>
                  </a:cubicBezTo>
                  <a:cubicBezTo>
                    <a:pt x="0" y="72"/>
                    <a:pt x="0" y="72"/>
                    <a:pt x="0" y="72"/>
                  </a:cubicBezTo>
                  <a:cubicBezTo>
                    <a:pt x="0" y="0"/>
                    <a:pt x="0" y="0"/>
                    <a:pt x="0" y="0"/>
                  </a:cubicBezTo>
                  <a:cubicBezTo>
                    <a:pt x="19" y="0"/>
                    <a:pt x="19" y="0"/>
                    <a:pt x="19" y="0"/>
                  </a:cubicBezTo>
                  <a:cubicBezTo>
                    <a:pt x="19" y="11"/>
                    <a:pt x="19" y="11"/>
                    <a:pt x="19" y="11"/>
                  </a:cubicBezTo>
                  <a:cubicBezTo>
                    <a:pt x="23" y="1"/>
                    <a:pt x="33" y="0"/>
                    <a:pt x="39" y="0"/>
                  </a:cubicBezTo>
                  <a:cubicBezTo>
                    <a:pt x="41" y="0"/>
                    <a:pt x="42" y="0"/>
                    <a:pt x="44" y="0"/>
                  </a:cubicBezTo>
                  <a:lnTo>
                    <a:pt x="4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1" name="Freeform 47">
              <a:extLst>
                <a:ext uri="{FF2B5EF4-FFF2-40B4-BE49-F238E27FC236}">
                  <a16:creationId xmlns:a16="http://schemas.microsoft.com/office/drawing/2014/main" id="{B2279FA3-4CB6-49A9-BECF-8AD8D08D3D6E}"/>
                </a:ext>
              </a:extLst>
            </p:cNvPr>
            <p:cNvSpPr>
              <a:spLocks noEditPoints="1"/>
            </p:cNvSpPr>
            <p:nvPr/>
          </p:nvSpPr>
          <p:spPr bwMode="auto">
            <a:xfrm>
              <a:off x="2884" y="780"/>
              <a:ext cx="101" cy="454"/>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3 w 24"/>
                <a:gd name="T11" fmla="*/ 108 h 108"/>
                <a:gd name="T12" fmla="*/ 3 w 24"/>
                <a:gd name="T13" fmla="*/ 36 h 108"/>
                <a:gd name="T14" fmla="*/ 22 w 24"/>
                <a:gd name="T15" fmla="*/ 36 h 108"/>
                <a:gd name="T16" fmla="*/ 22 w 24"/>
                <a:gd name="T17" fmla="*/ 108 h 108"/>
                <a:gd name="T18" fmla="*/ 3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6"/>
                    <a:pt x="24" y="12"/>
                  </a:cubicBezTo>
                  <a:cubicBezTo>
                    <a:pt x="24" y="19"/>
                    <a:pt x="19" y="24"/>
                    <a:pt x="12" y="24"/>
                  </a:cubicBezTo>
                  <a:cubicBezTo>
                    <a:pt x="6" y="24"/>
                    <a:pt x="0" y="19"/>
                    <a:pt x="0" y="12"/>
                  </a:cubicBezTo>
                  <a:cubicBezTo>
                    <a:pt x="0" y="6"/>
                    <a:pt x="6" y="0"/>
                    <a:pt x="12" y="0"/>
                  </a:cubicBezTo>
                  <a:close/>
                  <a:moveTo>
                    <a:pt x="3" y="108"/>
                  </a:moveTo>
                  <a:cubicBezTo>
                    <a:pt x="3" y="36"/>
                    <a:pt x="3" y="36"/>
                    <a:pt x="3" y="36"/>
                  </a:cubicBezTo>
                  <a:cubicBezTo>
                    <a:pt x="22" y="36"/>
                    <a:pt x="22" y="36"/>
                    <a:pt x="22" y="36"/>
                  </a:cubicBezTo>
                  <a:cubicBezTo>
                    <a:pt x="22" y="108"/>
                    <a:pt x="22" y="108"/>
                    <a:pt x="22" y="108"/>
                  </a:cubicBezTo>
                  <a:lnTo>
                    <a:pt x="3"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2" name="Freeform 48">
              <a:extLst>
                <a:ext uri="{FF2B5EF4-FFF2-40B4-BE49-F238E27FC236}">
                  <a16:creationId xmlns:a16="http://schemas.microsoft.com/office/drawing/2014/main" id="{E3666BF5-7376-4927-87BD-08FB1D2E0EE7}"/>
                </a:ext>
              </a:extLst>
            </p:cNvPr>
            <p:cNvSpPr>
              <a:spLocks/>
            </p:cNvSpPr>
            <p:nvPr/>
          </p:nvSpPr>
          <p:spPr bwMode="auto">
            <a:xfrm>
              <a:off x="3010" y="843"/>
              <a:ext cx="197" cy="395"/>
            </a:xfrm>
            <a:custGeom>
              <a:avLst/>
              <a:gdLst>
                <a:gd name="T0" fmla="*/ 32 w 47"/>
                <a:gd name="T1" fmla="*/ 21 h 94"/>
                <a:gd name="T2" fmla="*/ 47 w 47"/>
                <a:gd name="T3" fmla="*/ 21 h 94"/>
                <a:gd name="T4" fmla="*/ 47 w 47"/>
                <a:gd name="T5" fmla="*/ 38 h 94"/>
                <a:gd name="T6" fmla="*/ 32 w 47"/>
                <a:gd name="T7" fmla="*/ 38 h 94"/>
                <a:gd name="T8" fmla="*/ 32 w 47"/>
                <a:gd name="T9" fmla="*/ 69 h 94"/>
                <a:gd name="T10" fmla="*/ 41 w 47"/>
                <a:gd name="T11" fmla="*/ 77 h 94"/>
                <a:gd name="T12" fmla="*/ 47 w 47"/>
                <a:gd name="T13" fmla="*/ 76 h 94"/>
                <a:gd name="T14" fmla="*/ 47 w 47"/>
                <a:gd name="T15" fmla="*/ 93 h 94"/>
                <a:gd name="T16" fmla="*/ 36 w 47"/>
                <a:gd name="T17" fmla="*/ 94 h 94"/>
                <a:gd name="T18" fmla="*/ 13 w 47"/>
                <a:gd name="T19" fmla="*/ 72 h 94"/>
                <a:gd name="T20" fmla="*/ 13 w 47"/>
                <a:gd name="T21" fmla="*/ 38 h 94"/>
                <a:gd name="T22" fmla="*/ 0 w 47"/>
                <a:gd name="T23" fmla="*/ 38 h 94"/>
                <a:gd name="T24" fmla="*/ 0 w 47"/>
                <a:gd name="T25" fmla="*/ 21 h 94"/>
                <a:gd name="T26" fmla="*/ 3 w 47"/>
                <a:gd name="T27" fmla="*/ 21 h 94"/>
                <a:gd name="T28" fmla="*/ 14 w 47"/>
                <a:gd name="T29" fmla="*/ 10 h 94"/>
                <a:gd name="T30" fmla="*/ 14 w 47"/>
                <a:gd name="T31" fmla="*/ 0 h 94"/>
                <a:gd name="T32" fmla="*/ 32 w 47"/>
                <a:gd name="T33" fmla="*/ 0 h 94"/>
                <a:gd name="T34" fmla="*/ 32 w 47"/>
                <a:gd name="T35"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4">
                  <a:moveTo>
                    <a:pt x="32" y="21"/>
                  </a:moveTo>
                  <a:cubicBezTo>
                    <a:pt x="47" y="21"/>
                    <a:pt x="47" y="21"/>
                    <a:pt x="47" y="21"/>
                  </a:cubicBezTo>
                  <a:cubicBezTo>
                    <a:pt x="47" y="38"/>
                    <a:pt x="47" y="38"/>
                    <a:pt x="47" y="38"/>
                  </a:cubicBezTo>
                  <a:cubicBezTo>
                    <a:pt x="32" y="38"/>
                    <a:pt x="32" y="38"/>
                    <a:pt x="32" y="38"/>
                  </a:cubicBezTo>
                  <a:cubicBezTo>
                    <a:pt x="32" y="69"/>
                    <a:pt x="32" y="69"/>
                    <a:pt x="32" y="69"/>
                  </a:cubicBezTo>
                  <a:cubicBezTo>
                    <a:pt x="32" y="75"/>
                    <a:pt x="35" y="77"/>
                    <a:pt x="41" y="77"/>
                  </a:cubicBezTo>
                  <a:cubicBezTo>
                    <a:pt x="43" y="77"/>
                    <a:pt x="46" y="77"/>
                    <a:pt x="47" y="76"/>
                  </a:cubicBezTo>
                  <a:cubicBezTo>
                    <a:pt x="47" y="93"/>
                    <a:pt x="47" y="93"/>
                    <a:pt x="47" y="93"/>
                  </a:cubicBezTo>
                  <a:cubicBezTo>
                    <a:pt x="45" y="93"/>
                    <a:pt x="41" y="94"/>
                    <a:pt x="36" y="94"/>
                  </a:cubicBezTo>
                  <a:cubicBezTo>
                    <a:pt x="22" y="94"/>
                    <a:pt x="13" y="86"/>
                    <a:pt x="13" y="72"/>
                  </a:cubicBezTo>
                  <a:cubicBezTo>
                    <a:pt x="13" y="38"/>
                    <a:pt x="13" y="38"/>
                    <a:pt x="13" y="38"/>
                  </a:cubicBezTo>
                  <a:cubicBezTo>
                    <a:pt x="0" y="38"/>
                    <a:pt x="0" y="38"/>
                    <a:pt x="0" y="38"/>
                  </a:cubicBezTo>
                  <a:cubicBezTo>
                    <a:pt x="0" y="21"/>
                    <a:pt x="0" y="21"/>
                    <a:pt x="0" y="21"/>
                  </a:cubicBezTo>
                  <a:cubicBezTo>
                    <a:pt x="3" y="21"/>
                    <a:pt x="3" y="21"/>
                    <a:pt x="3" y="21"/>
                  </a:cubicBezTo>
                  <a:cubicBezTo>
                    <a:pt x="11" y="21"/>
                    <a:pt x="14" y="16"/>
                    <a:pt x="14" y="10"/>
                  </a:cubicBezTo>
                  <a:cubicBezTo>
                    <a:pt x="14" y="0"/>
                    <a:pt x="14" y="0"/>
                    <a:pt x="14" y="0"/>
                  </a:cubicBezTo>
                  <a:cubicBezTo>
                    <a:pt x="32" y="0"/>
                    <a:pt x="32" y="0"/>
                    <a:pt x="32" y="0"/>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3" name="Freeform 49">
              <a:extLst>
                <a:ext uri="{FF2B5EF4-FFF2-40B4-BE49-F238E27FC236}">
                  <a16:creationId xmlns:a16="http://schemas.microsoft.com/office/drawing/2014/main" id="{16F44B1D-D7AB-41C9-BE11-10C5E7D1B0F1}"/>
                </a:ext>
              </a:extLst>
            </p:cNvPr>
            <p:cNvSpPr>
              <a:spLocks/>
            </p:cNvSpPr>
            <p:nvPr/>
          </p:nvSpPr>
          <p:spPr bwMode="auto">
            <a:xfrm>
              <a:off x="2520" y="1901"/>
              <a:ext cx="301" cy="320"/>
            </a:xfrm>
            <a:custGeom>
              <a:avLst/>
              <a:gdLst>
                <a:gd name="T0" fmla="*/ 19 w 72"/>
                <a:gd name="T1" fmla="*/ 38 h 76"/>
                <a:gd name="T2" fmla="*/ 38 w 72"/>
                <a:gd name="T3" fmla="*/ 59 h 76"/>
                <a:gd name="T4" fmla="*/ 54 w 72"/>
                <a:gd name="T5" fmla="*/ 46 h 76"/>
                <a:gd name="T6" fmla="*/ 72 w 72"/>
                <a:gd name="T7" fmla="*/ 52 h 76"/>
                <a:gd name="T8" fmla="*/ 38 w 72"/>
                <a:gd name="T9" fmla="*/ 76 h 76"/>
                <a:gd name="T10" fmla="*/ 0 w 72"/>
                <a:gd name="T11" fmla="*/ 38 h 76"/>
                <a:gd name="T12" fmla="*/ 37 w 72"/>
                <a:gd name="T13" fmla="*/ 0 h 76"/>
                <a:gd name="T14" fmla="*/ 71 w 72"/>
                <a:gd name="T15" fmla="*/ 24 h 76"/>
                <a:gd name="T16" fmla="*/ 54 w 72"/>
                <a:gd name="T17" fmla="*/ 30 h 76"/>
                <a:gd name="T18" fmla="*/ 38 w 72"/>
                <a:gd name="T19" fmla="*/ 18 h 76"/>
                <a:gd name="T20" fmla="*/ 19 w 72"/>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6">
                  <a:moveTo>
                    <a:pt x="19" y="38"/>
                  </a:moveTo>
                  <a:cubicBezTo>
                    <a:pt x="19" y="51"/>
                    <a:pt x="28" y="59"/>
                    <a:pt x="38" y="59"/>
                  </a:cubicBezTo>
                  <a:cubicBezTo>
                    <a:pt x="48" y="59"/>
                    <a:pt x="53" y="52"/>
                    <a:pt x="54" y="46"/>
                  </a:cubicBezTo>
                  <a:cubicBezTo>
                    <a:pt x="72" y="52"/>
                    <a:pt x="72" y="52"/>
                    <a:pt x="72" y="52"/>
                  </a:cubicBezTo>
                  <a:cubicBezTo>
                    <a:pt x="68" y="64"/>
                    <a:pt x="57" y="76"/>
                    <a:pt x="38" y="76"/>
                  </a:cubicBezTo>
                  <a:cubicBezTo>
                    <a:pt x="17" y="76"/>
                    <a:pt x="0" y="60"/>
                    <a:pt x="0" y="38"/>
                  </a:cubicBezTo>
                  <a:cubicBezTo>
                    <a:pt x="0" y="16"/>
                    <a:pt x="16" y="0"/>
                    <a:pt x="37" y="0"/>
                  </a:cubicBezTo>
                  <a:cubicBezTo>
                    <a:pt x="57" y="0"/>
                    <a:pt x="68" y="12"/>
                    <a:pt x="71" y="24"/>
                  </a:cubicBezTo>
                  <a:cubicBezTo>
                    <a:pt x="54" y="30"/>
                    <a:pt x="54" y="30"/>
                    <a:pt x="54" y="30"/>
                  </a:cubicBezTo>
                  <a:cubicBezTo>
                    <a:pt x="52" y="24"/>
                    <a:pt x="47" y="18"/>
                    <a:pt x="38" y="18"/>
                  </a:cubicBezTo>
                  <a:cubicBezTo>
                    <a:pt x="28" y="18"/>
                    <a:pt x="19" y="25"/>
                    <a:pt x="1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4" name="Freeform 50">
              <a:extLst>
                <a:ext uri="{FF2B5EF4-FFF2-40B4-BE49-F238E27FC236}">
                  <a16:creationId xmlns:a16="http://schemas.microsoft.com/office/drawing/2014/main" id="{FB5CD4FC-B181-4E80-90CD-61CD0E1F9D61}"/>
                </a:ext>
              </a:extLst>
            </p:cNvPr>
            <p:cNvSpPr>
              <a:spLocks noEditPoints="1"/>
            </p:cNvSpPr>
            <p:nvPr/>
          </p:nvSpPr>
          <p:spPr bwMode="auto">
            <a:xfrm>
              <a:off x="2830" y="1901"/>
              <a:ext cx="318" cy="320"/>
            </a:xfrm>
            <a:custGeom>
              <a:avLst/>
              <a:gdLst>
                <a:gd name="T0" fmla="*/ 76 w 76"/>
                <a:gd name="T1" fmla="*/ 38 h 76"/>
                <a:gd name="T2" fmla="*/ 38 w 76"/>
                <a:gd name="T3" fmla="*/ 76 h 76"/>
                <a:gd name="T4" fmla="*/ 0 w 76"/>
                <a:gd name="T5" fmla="*/ 38 h 76"/>
                <a:gd name="T6" fmla="*/ 38 w 76"/>
                <a:gd name="T7" fmla="*/ 0 h 76"/>
                <a:gd name="T8" fmla="*/ 76 w 76"/>
                <a:gd name="T9" fmla="*/ 38 h 76"/>
                <a:gd name="T10" fmla="*/ 56 w 76"/>
                <a:gd name="T11" fmla="*/ 38 h 76"/>
                <a:gd name="T12" fmla="*/ 38 w 76"/>
                <a:gd name="T13" fmla="*/ 18 h 76"/>
                <a:gd name="T14" fmla="*/ 20 w 76"/>
                <a:gd name="T15" fmla="*/ 38 h 76"/>
                <a:gd name="T16" fmla="*/ 38 w 76"/>
                <a:gd name="T17" fmla="*/ 59 h 76"/>
                <a:gd name="T18" fmla="*/ 56 w 76"/>
                <a:gd name="T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6" y="38"/>
                  </a:moveTo>
                  <a:cubicBezTo>
                    <a:pt x="76" y="60"/>
                    <a:pt x="59" y="76"/>
                    <a:pt x="38" y="76"/>
                  </a:cubicBezTo>
                  <a:cubicBezTo>
                    <a:pt x="16" y="76"/>
                    <a:pt x="0" y="60"/>
                    <a:pt x="0" y="38"/>
                  </a:cubicBezTo>
                  <a:cubicBezTo>
                    <a:pt x="0" y="16"/>
                    <a:pt x="16" y="0"/>
                    <a:pt x="38" y="0"/>
                  </a:cubicBezTo>
                  <a:cubicBezTo>
                    <a:pt x="59" y="0"/>
                    <a:pt x="76" y="16"/>
                    <a:pt x="76" y="38"/>
                  </a:cubicBezTo>
                  <a:close/>
                  <a:moveTo>
                    <a:pt x="56" y="38"/>
                  </a:moveTo>
                  <a:cubicBezTo>
                    <a:pt x="56" y="24"/>
                    <a:pt x="47" y="18"/>
                    <a:pt x="38" y="18"/>
                  </a:cubicBezTo>
                  <a:cubicBezTo>
                    <a:pt x="28" y="18"/>
                    <a:pt x="20" y="24"/>
                    <a:pt x="20" y="38"/>
                  </a:cubicBezTo>
                  <a:cubicBezTo>
                    <a:pt x="20" y="52"/>
                    <a:pt x="28" y="59"/>
                    <a:pt x="38" y="59"/>
                  </a:cubicBezTo>
                  <a:cubicBezTo>
                    <a:pt x="47" y="59"/>
                    <a:pt x="56" y="52"/>
                    <a:pt x="5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5" name="Rectangle 51">
              <a:extLst>
                <a:ext uri="{FF2B5EF4-FFF2-40B4-BE49-F238E27FC236}">
                  <a16:creationId xmlns:a16="http://schemas.microsoft.com/office/drawing/2014/main" id="{189232A9-5180-4DA0-A407-C86A2E5E0606}"/>
                </a:ext>
              </a:extLst>
            </p:cNvPr>
            <p:cNvSpPr>
              <a:spLocks noChangeArrowheads="1"/>
            </p:cNvSpPr>
            <p:nvPr/>
          </p:nvSpPr>
          <p:spPr bwMode="auto">
            <a:xfrm>
              <a:off x="3182" y="1767"/>
              <a:ext cx="80"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6" name="Rectangle 52">
              <a:extLst>
                <a:ext uri="{FF2B5EF4-FFF2-40B4-BE49-F238E27FC236}">
                  <a16:creationId xmlns:a16="http://schemas.microsoft.com/office/drawing/2014/main" id="{38389267-061A-4181-82BA-D1B067FEBC32}"/>
                </a:ext>
              </a:extLst>
            </p:cNvPr>
            <p:cNvSpPr>
              <a:spLocks noChangeArrowheads="1"/>
            </p:cNvSpPr>
            <p:nvPr/>
          </p:nvSpPr>
          <p:spPr bwMode="auto">
            <a:xfrm>
              <a:off x="3324" y="1767"/>
              <a:ext cx="80" cy="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7" name="Freeform 53">
              <a:extLst>
                <a:ext uri="{FF2B5EF4-FFF2-40B4-BE49-F238E27FC236}">
                  <a16:creationId xmlns:a16="http://schemas.microsoft.com/office/drawing/2014/main" id="{25EDC5CC-410E-4DD3-96CD-6BAC08F3890D}"/>
                </a:ext>
              </a:extLst>
            </p:cNvPr>
            <p:cNvSpPr>
              <a:spLocks noEditPoints="1"/>
            </p:cNvSpPr>
            <p:nvPr/>
          </p:nvSpPr>
          <p:spPr bwMode="auto">
            <a:xfrm>
              <a:off x="3446" y="1901"/>
              <a:ext cx="298" cy="320"/>
            </a:xfrm>
            <a:custGeom>
              <a:avLst/>
              <a:gdLst>
                <a:gd name="T0" fmla="*/ 70 w 71"/>
                <a:gd name="T1" fmla="*/ 54 h 76"/>
                <a:gd name="T2" fmla="*/ 37 w 71"/>
                <a:gd name="T3" fmla="*/ 76 h 76"/>
                <a:gd name="T4" fmla="*/ 0 w 71"/>
                <a:gd name="T5" fmla="*/ 38 h 76"/>
                <a:gd name="T6" fmla="*/ 35 w 71"/>
                <a:gd name="T7" fmla="*/ 0 h 76"/>
                <a:gd name="T8" fmla="*/ 71 w 71"/>
                <a:gd name="T9" fmla="*/ 37 h 76"/>
                <a:gd name="T10" fmla="*/ 71 w 71"/>
                <a:gd name="T11" fmla="*/ 43 h 76"/>
                <a:gd name="T12" fmla="*/ 19 w 71"/>
                <a:gd name="T13" fmla="*/ 43 h 76"/>
                <a:gd name="T14" fmla="*/ 37 w 71"/>
                <a:gd name="T15" fmla="*/ 60 h 76"/>
                <a:gd name="T16" fmla="*/ 54 w 71"/>
                <a:gd name="T17" fmla="*/ 49 h 76"/>
                <a:gd name="T18" fmla="*/ 70 w 71"/>
                <a:gd name="T19" fmla="*/ 54 h 76"/>
                <a:gd name="T20" fmla="*/ 52 w 71"/>
                <a:gd name="T21" fmla="*/ 30 h 76"/>
                <a:gd name="T22" fmla="*/ 36 w 71"/>
                <a:gd name="T23" fmla="*/ 16 h 76"/>
                <a:gd name="T24" fmla="*/ 19 w 71"/>
                <a:gd name="T25" fmla="*/ 30 h 76"/>
                <a:gd name="T26" fmla="*/ 52 w 71"/>
                <a:gd name="T27"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6">
                  <a:moveTo>
                    <a:pt x="70" y="54"/>
                  </a:moveTo>
                  <a:cubicBezTo>
                    <a:pt x="66" y="66"/>
                    <a:pt x="55" y="76"/>
                    <a:pt x="37" y="76"/>
                  </a:cubicBezTo>
                  <a:cubicBezTo>
                    <a:pt x="17" y="76"/>
                    <a:pt x="0" y="62"/>
                    <a:pt x="0" y="38"/>
                  </a:cubicBezTo>
                  <a:cubicBezTo>
                    <a:pt x="0" y="15"/>
                    <a:pt x="17" y="0"/>
                    <a:pt x="35" y="0"/>
                  </a:cubicBezTo>
                  <a:cubicBezTo>
                    <a:pt x="58" y="0"/>
                    <a:pt x="71" y="14"/>
                    <a:pt x="71" y="37"/>
                  </a:cubicBezTo>
                  <a:cubicBezTo>
                    <a:pt x="71" y="40"/>
                    <a:pt x="71" y="43"/>
                    <a:pt x="71" y="43"/>
                  </a:cubicBezTo>
                  <a:cubicBezTo>
                    <a:pt x="19" y="43"/>
                    <a:pt x="19" y="43"/>
                    <a:pt x="19" y="43"/>
                  </a:cubicBezTo>
                  <a:cubicBezTo>
                    <a:pt x="19" y="53"/>
                    <a:pt x="27" y="60"/>
                    <a:pt x="37" y="60"/>
                  </a:cubicBezTo>
                  <a:cubicBezTo>
                    <a:pt x="46" y="60"/>
                    <a:pt x="51" y="55"/>
                    <a:pt x="54" y="49"/>
                  </a:cubicBezTo>
                  <a:lnTo>
                    <a:pt x="70" y="54"/>
                  </a:lnTo>
                  <a:close/>
                  <a:moveTo>
                    <a:pt x="52" y="30"/>
                  </a:moveTo>
                  <a:cubicBezTo>
                    <a:pt x="51" y="23"/>
                    <a:pt x="47" y="16"/>
                    <a:pt x="36" y="16"/>
                  </a:cubicBezTo>
                  <a:cubicBezTo>
                    <a:pt x="25" y="16"/>
                    <a:pt x="20" y="23"/>
                    <a:pt x="19" y="30"/>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8" name="Freeform 54">
              <a:extLst>
                <a:ext uri="{FF2B5EF4-FFF2-40B4-BE49-F238E27FC236}">
                  <a16:creationId xmlns:a16="http://schemas.microsoft.com/office/drawing/2014/main" id="{FEBF77D1-BB0C-4BA0-AB0F-AF52E09B888D}"/>
                </a:ext>
              </a:extLst>
            </p:cNvPr>
            <p:cNvSpPr>
              <a:spLocks/>
            </p:cNvSpPr>
            <p:nvPr/>
          </p:nvSpPr>
          <p:spPr bwMode="auto">
            <a:xfrm>
              <a:off x="3765" y="1901"/>
              <a:ext cx="301" cy="320"/>
            </a:xfrm>
            <a:custGeom>
              <a:avLst/>
              <a:gdLst>
                <a:gd name="T0" fmla="*/ 20 w 72"/>
                <a:gd name="T1" fmla="*/ 38 h 76"/>
                <a:gd name="T2" fmla="*/ 39 w 72"/>
                <a:gd name="T3" fmla="*/ 59 h 76"/>
                <a:gd name="T4" fmla="*/ 55 w 72"/>
                <a:gd name="T5" fmla="*/ 46 h 76"/>
                <a:gd name="T6" fmla="*/ 72 w 72"/>
                <a:gd name="T7" fmla="*/ 52 h 76"/>
                <a:gd name="T8" fmla="*/ 39 w 72"/>
                <a:gd name="T9" fmla="*/ 76 h 76"/>
                <a:gd name="T10" fmla="*/ 0 w 72"/>
                <a:gd name="T11" fmla="*/ 38 h 76"/>
                <a:gd name="T12" fmla="*/ 38 w 72"/>
                <a:gd name="T13" fmla="*/ 0 h 76"/>
                <a:gd name="T14" fmla="*/ 72 w 72"/>
                <a:gd name="T15" fmla="*/ 24 h 76"/>
                <a:gd name="T16" fmla="*/ 54 w 72"/>
                <a:gd name="T17" fmla="*/ 30 h 76"/>
                <a:gd name="T18" fmla="*/ 38 w 72"/>
                <a:gd name="T19" fmla="*/ 18 h 76"/>
                <a:gd name="T20" fmla="*/ 20 w 72"/>
                <a:gd name="T21"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6">
                  <a:moveTo>
                    <a:pt x="20" y="38"/>
                  </a:moveTo>
                  <a:cubicBezTo>
                    <a:pt x="20" y="51"/>
                    <a:pt x="29" y="59"/>
                    <a:pt x="39" y="59"/>
                  </a:cubicBezTo>
                  <a:cubicBezTo>
                    <a:pt x="49" y="59"/>
                    <a:pt x="54" y="52"/>
                    <a:pt x="55" y="46"/>
                  </a:cubicBezTo>
                  <a:cubicBezTo>
                    <a:pt x="72" y="52"/>
                    <a:pt x="72" y="52"/>
                    <a:pt x="72" y="52"/>
                  </a:cubicBezTo>
                  <a:cubicBezTo>
                    <a:pt x="69" y="64"/>
                    <a:pt x="58" y="76"/>
                    <a:pt x="39" y="76"/>
                  </a:cubicBezTo>
                  <a:cubicBezTo>
                    <a:pt x="17" y="76"/>
                    <a:pt x="0" y="60"/>
                    <a:pt x="0" y="38"/>
                  </a:cubicBezTo>
                  <a:cubicBezTo>
                    <a:pt x="0" y="16"/>
                    <a:pt x="17" y="0"/>
                    <a:pt x="38" y="0"/>
                  </a:cubicBezTo>
                  <a:cubicBezTo>
                    <a:pt x="58" y="0"/>
                    <a:pt x="69" y="12"/>
                    <a:pt x="72" y="24"/>
                  </a:cubicBezTo>
                  <a:cubicBezTo>
                    <a:pt x="54" y="30"/>
                    <a:pt x="54" y="30"/>
                    <a:pt x="54" y="30"/>
                  </a:cubicBezTo>
                  <a:cubicBezTo>
                    <a:pt x="53" y="24"/>
                    <a:pt x="48" y="18"/>
                    <a:pt x="38" y="18"/>
                  </a:cubicBezTo>
                  <a:cubicBezTo>
                    <a:pt x="28" y="18"/>
                    <a:pt x="20" y="25"/>
                    <a:pt x="2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9" name="Freeform 55">
              <a:extLst>
                <a:ext uri="{FF2B5EF4-FFF2-40B4-BE49-F238E27FC236}">
                  <a16:creationId xmlns:a16="http://schemas.microsoft.com/office/drawing/2014/main" id="{4B28D164-46DB-4D3A-ABFF-F60241693E03}"/>
                </a:ext>
              </a:extLst>
            </p:cNvPr>
            <p:cNvSpPr>
              <a:spLocks/>
            </p:cNvSpPr>
            <p:nvPr/>
          </p:nvSpPr>
          <p:spPr bwMode="auto">
            <a:xfrm>
              <a:off x="4079" y="1817"/>
              <a:ext cx="197" cy="399"/>
            </a:xfrm>
            <a:custGeom>
              <a:avLst/>
              <a:gdLst>
                <a:gd name="T0" fmla="*/ 32 w 47"/>
                <a:gd name="T1" fmla="*/ 22 h 95"/>
                <a:gd name="T2" fmla="*/ 47 w 47"/>
                <a:gd name="T3" fmla="*/ 22 h 95"/>
                <a:gd name="T4" fmla="*/ 47 w 47"/>
                <a:gd name="T5" fmla="*/ 39 h 95"/>
                <a:gd name="T6" fmla="*/ 32 w 47"/>
                <a:gd name="T7" fmla="*/ 39 h 95"/>
                <a:gd name="T8" fmla="*/ 32 w 47"/>
                <a:gd name="T9" fmla="*/ 70 h 95"/>
                <a:gd name="T10" fmla="*/ 41 w 47"/>
                <a:gd name="T11" fmla="*/ 78 h 95"/>
                <a:gd name="T12" fmla="*/ 47 w 47"/>
                <a:gd name="T13" fmla="*/ 77 h 95"/>
                <a:gd name="T14" fmla="*/ 47 w 47"/>
                <a:gd name="T15" fmla="*/ 94 h 95"/>
                <a:gd name="T16" fmla="*/ 36 w 47"/>
                <a:gd name="T17" fmla="*/ 95 h 95"/>
                <a:gd name="T18" fmla="*/ 13 w 47"/>
                <a:gd name="T19" fmla="*/ 73 h 95"/>
                <a:gd name="T20" fmla="*/ 13 w 47"/>
                <a:gd name="T21" fmla="*/ 39 h 95"/>
                <a:gd name="T22" fmla="*/ 0 w 47"/>
                <a:gd name="T23" fmla="*/ 39 h 95"/>
                <a:gd name="T24" fmla="*/ 0 w 47"/>
                <a:gd name="T25" fmla="*/ 22 h 95"/>
                <a:gd name="T26" fmla="*/ 3 w 47"/>
                <a:gd name="T27" fmla="*/ 22 h 95"/>
                <a:gd name="T28" fmla="*/ 14 w 47"/>
                <a:gd name="T29" fmla="*/ 11 h 95"/>
                <a:gd name="T30" fmla="*/ 14 w 47"/>
                <a:gd name="T31" fmla="*/ 0 h 95"/>
                <a:gd name="T32" fmla="*/ 32 w 47"/>
                <a:gd name="T33" fmla="*/ 0 h 95"/>
                <a:gd name="T34" fmla="*/ 32 w 47"/>
                <a:gd name="T35" fmla="*/ 2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95">
                  <a:moveTo>
                    <a:pt x="32" y="22"/>
                  </a:moveTo>
                  <a:cubicBezTo>
                    <a:pt x="47" y="22"/>
                    <a:pt x="47" y="22"/>
                    <a:pt x="47" y="22"/>
                  </a:cubicBezTo>
                  <a:cubicBezTo>
                    <a:pt x="47" y="39"/>
                    <a:pt x="47" y="39"/>
                    <a:pt x="47" y="39"/>
                  </a:cubicBezTo>
                  <a:cubicBezTo>
                    <a:pt x="32" y="39"/>
                    <a:pt x="32" y="39"/>
                    <a:pt x="32" y="39"/>
                  </a:cubicBezTo>
                  <a:cubicBezTo>
                    <a:pt x="32" y="70"/>
                    <a:pt x="32" y="70"/>
                    <a:pt x="32" y="70"/>
                  </a:cubicBezTo>
                  <a:cubicBezTo>
                    <a:pt x="32" y="76"/>
                    <a:pt x="35" y="78"/>
                    <a:pt x="41" y="78"/>
                  </a:cubicBezTo>
                  <a:cubicBezTo>
                    <a:pt x="43" y="78"/>
                    <a:pt x="46" y="78"/>
                    <a:pt x="47" y="77"/>
                  </a:cubicBezTo>
                  <a:cubicBezTo>
                    <a:pt x="47" y="94"/>
                    <a:pt x="47" y="94"/>
                    <a:pt x="47" y="94"/>
                  </a:cubicBezTo>
                  <a:cubicBezTo>
                    <a:pt x="45" y="94"/>
                    <a:pt x="41" y="95"/>
                    <a:pt x="36" y="95"/>
                  </a:cubicBezTo>
                  <a:cubicBezTo>
                    <a:pt x="22" y="95"/>
                    <a:pt x="13" y="87"/>
                    <a:pt x="13" y="73"/>
                  </a:cubicBezTo>
                  <a:cubicBezTo>
                    <a:pt x="13" y="39"/>
                    <a:pt x="13" y="39"/>
                    <a:pt x="13" y="39"/>
                  </a:cubicBezTo>
                  <a:cubicBezTo>
                    <a:pt x="0" y="39"/>
                    <a:pt x="0" y="39"/>
                    <a:pt x="0" y="39"/>
                  </a:cubicBezTo>
                  <a:cubicBezTo>
                    <a:pt x="0" y="22"/>
                    <a:pt x="0" y="22"/>
                    <a:pt x="0" y="22"/>
                  </a:cubicBezTo>
                  <a:cubicBezTo>
                    <a:pt x="3" y="22"/>
                    <a:pt x="3" y="22"/>
                    <a:pt x="3" y="22"/>
                  </a:cubicBezTo>
                  <a:cubicBezTo>
                    <a:pt x="11" y="22"/>
                    <a:pt x="14" y="17"/>
                    <a:pt x="14" y="11"/>
                  </a:cubicBezTo>
                  <a:cubicBezTo>
                    <a:pt x="14" y="0"/>
                    <a:pt x="14" y="0"/>
                    <a:pt x="14" y="0"/>
                  </a:cubicBezTo>
                  <a:cubicBezTo>
                    <a:pt x="32" y="0"/>
                    <a:pt x="32" y="0"/>
                    <a:pt x="32" y="0"/>
                  </a:cubicBezTo>
                  <a:lnTo>
                    <a:pt x="3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0" name="Freeform 56">
              <a:extLst>
                <a:ext uri="{FF2B5EF4-FFF2-40B4-BE49-F238E27FC236}">
                  <a16:creationId xmlns:a16="http://schemas.microsoft.com/office/drawing/2014/main" id="{33D8C5D0-E0B4-4C7B-ACE7-C40BA00B848C}"/>
                </a:ext>
              </a:extLst>
            </p:cNvPr>
            <p:cNvSpPr>
              <a:spLocks noEditPoints="1"/>
            </p:cNvSpPr>
            <p:nvPr/>
          </p:nvSpPr>
          <p:spPr bwMode="auto">
            <a:xfrm>
              <a:off x="4310" y="1759"/>
              <a:ext cx="100" cy="453"/>
            </a:xfrm>
            <a:custGeom>
              <a:avLst/>
              <a:gdLst>
                <a:gd name="T0" fmla="*/ 12 w 24"/>
                <a:gd name="T1" fmla="*/ 0 h 108"/>
                <a:gd name="T2" fmla="*/ 24 w 24"/>
                <a:gd name="T3" fmla="*/ 12 h 108"/>
                <a:gd name="T4" fmla="*/ 12 w 24"/>
                <a:gd name="T5" fmla="*/ 24 h 108"/>
                <a:gd name="T6" fmla="*/ 0 w 24"/>
                <a:gd name="T7" fmla="*/ 12 h 108"/>
                <a:gd name="T8" fmla="*/ 12 w 24"/>
                <a:gd name="T9" fmla="*/ 0 h 108"/>
                <a:gd name="T10" fmla="*/ 2 w 24"/>
                <a:gd name="T11" fmla="*/ 108 h 108"/>
                <a:gd name="T12" fmla="*/ 2 w 24"/>
                <a:gd name="T13" fmla="*/ 36 h 108"/>
                <a:gd name="T14" fmla="*/ 22 w 24"/>
                <a:gd name="T15" fmla="*/ 36 h 108"/>
                <a:gd name="T16" fmla="*/ 22 w 24"/>
                <a:gd name="T17" fmla="*/ 108 h 108"/>
                <a:gd name="T18" fmla="*/ 2 w 24"/>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8">
                  <a:moveTo>
                    <a:pt x="12" y="0"/>
                  </a:moveTo>
                  <a:cubicBezTo>
                    <a:pt x="19" y="0"/>
                    <a:pt x="24" y="6"/>
                    <a:pt x="24" y="12"/>
                  </a:cubicBezTo>
                  <a:cubicBezTo>
                    <a:pt x="24" y="19"/>
                    <a:pt x="19" y="24"/>
                    <a:pt x="12" y="24"/>
                  </a:cubicBezTo>
                  <a:cubicBezTo>
                    <a:pt x="5" y="24"/>
                    <a:pt x="0" y="19"/>
                    <a:pt x="0" y="12"/>
                  </a:cubicBezTo>
                  <a:cubicBezTo>
                    <a:pt x="0" y="6"/>
                    <a:pt x="5" y="0"/>
                    <a:pt x="12" y="0"/>
                  </a:cubicBezTo>
                  <a:close/>
                  <a:moveTo>
                    <a:pt x="2" y="108"/>
                  </a:moveTo>
                  <a:cubicBezTo>
                    <a:pt x="2" y="36"/>
                    <a:pt x="2" y="36"/>
                    <a:pt x="2" y="36"/>
                  </a:cubicBezTo>
                  <a:cubicBezTo>
                    <a:pt x="22" y="36"/>
                    <a:pt x="22" y="36"/>
                    <a:pt x="22" y="36"/>
                  </a:cubicBezTo>
                  <a:cubicBezTo>
                    <a:pt x="22" y="108"/>
                    <a:pt x="22" y="108"/>
                    <a:pt x="22" y="108"/>
                  </a:cubicBezTo>
                  <a:lnTo>
                    <a:pt x="2"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1" name="Freeform 57">
              <a:extLst>
                <a:ext uri="{FF2B5EF4-FFF2-40B4-BE49-F238E27FC236}">
                  <a16:creationId xmlns:a16="http://schemas.microsoft.com/office/drawing/2014/main" id="{123F946C-4DCA-4F04-90A8-5EE70BC055FE}"/>
                </a:ext>
              </a:extLst>
            </p:cNvPr>
            <p:cNvSpPr>
              <a:spLocks/>
            </p:cNvSpPr>
            <p:nvPr/>
          </p:nvSpPr>
          <p:spPr bwMode="auto">
            <a:xfrm>
              <a:off x="4435" y="1763"/>
              <a:ext cx="202" cy="449"/>
            </a:xfrm>
            <a:custGeom>
              <a:avLst/>
              <a:gdLst>
                <a:gd name="T0" fmla="*/ 32 w 48"/>
                <a:gd name="T1" fmla="*/ 27 h 107"/>
                <a:gd name="T2" fmla="*/ 32 w 48"/>
                <a:gd name="T3" fmla="*/ 35 h 107"/>
                <a:gd name="T4" fmla="*/ 48 w 48"/>
                <a:gd name="T5" fmla="*/ 35 h 107"/>
                <a:gd name="T6" fmla="*/ 48 w 48"/>
                <a:gd name="T7" fmla="*/ 52 h 107"/>
                <a:gd name="T8" fmla="*/ 32 w 48"/>
                <a:gd name="T9" fmla="*/ 52 h 107"/>
                <a:gd name="T10" fmla="*/ 32 w 48"/>
                <a:gd name="T11" fmla="*/ 107 h 107"/>
                <a:gd name="T12" fmla="*/ 12 w 48"/>
                <a:gd name="T13" fmla="*/ 107 h 107"/>
                <a:gd name="T14" fmla="*/ 12 w 48"/>
                <a:gd name="T15" fmla="*/ 52 h 107"/>
                <a:gd name="T16" fmla="*/ 0 w 48"/>
                <a:gd name="T17" fmla="*/ 52 h 107"/>
                <a:gd name="T18" fmla="*/ 0 w 48"/>
                <a:gd name="T19" fmla="*/ 35 h 107"/>
                <a:gd name="T20" fmla="*/ 12 w 48"/>
                <a:gd name="T21" fmla="*/ 35 h 107"/>
                <a:gd name="T22" fmla="*/ 12 w 48"/>
                <a:gd name="T23" fmla="*/ 27 h 107"/>
                <a:gd name="T24" fmla="*/ 38 w 48"/>
                <a:gd name="T25" fmla="*/ 0 h 107"/>
                <a:gd name="T26" fmla="*/ 48 w 48"/>
                <a:gd name="T27" fmla="*/ 1 h 107"/>
                <a:gd name="T28" fmla="*/ 48 w 48"/>
                <a:gd name="T29" fmla="*/ 18 h 107"/>
                <a:gd name="T30" fmla="*/ 42 w 48"/>
                <a:gd name="T31" fmla="*/ 17 h 107"/>
                <a:gd name="T32" fmla="*/ 32 w 48"/>
                <a:gd name="T33" fmla="*/ 2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07">
                  <a:moveTo>
                    <a:pt x="32" y="27"/>
                  </a:moveTo>
                  <a:cubicBezTo>
                    <a:pt x="32" y="35"/>
                    <a:pt x="32" y="35"/>
                    <a:pt x="32" y="35"/>
                  </a:cubicBezTo>
                  <a:cubicBezTo>
                    <a:pt x="48" y="35"/>
                    <a:pt x="48" y="35"/>
                    <a:pt x="48" y="35"/>
                  </a:cubicBezTo>
                  <a:cubicBezTo>
                    <a:pt x="48" y="52"/>
                    <a:pt x="48" y="52"/>
                    <a:pt x="48" y="52"/>
                  </a:cubicBezTo>
                  <a:cubicBezTo>
                    <a:pt x="32" y="52"/>
                    <a:pt x="32" y="52"/>
                    <a:pt x="32" y="52"/>
                  </a:cubicBezTo>
                  <a:cubicBezTo>
                    <a:pt x="32" y="107"/>
                    <a:pt x="32" y="107"/>
                    <a:pt x="32" y="107"/>
                  </a:cubicBezTo>
                  <a:cubicBezTo>
                    <a:pt x="12" y="107"/>
                    <a:pt x="12" y="107"/>
                    <a:pt x="12" y="107"/>
                  </a:cubicBezTo>
                  <a:cubicBezTo>
                    <a:pt x="12" y="52"/>
                    <a:pt x="12" y="52"/>
                    <a:pt x="12" y="52"/>
                  </a:cubicBezTo>
                  <a:cubicBezTo>
                    <a:pt x="0" y="52"/>
                    <a:pt x="0" y="52"/>
                    <a:pt x="0" y="52"/>
                  </a:cubicBezTo>
                  <a:cubicBezTo>
                    <a:pt x="0" y="35"/>
                    <a:pt x="0" y="35"/>
                    <a:pt x="0" y="35"/>
                  </a:cubicBezTo>
                  <a:cubicBezTo>
                    <a:pt x="12" y="35"/>
                    <a:pt x="12" y="35"/>
                    <a:pt x="12" y="35"/>
                  </a:cubicBezTo>
                  <a:cubicBezTo>
                    <a:pt x="12" y="27"/>
                    <a:pt x="12" y="27"/>
                    <a:pt x="12" y="27"/>
                  </a:cubicBezTo>
                  <a:cubicBezTo>
                    <a:pt x="12" y="10"/>
                    <a:pt x="22" y="0"/>
                    <a:pt x="38" y="0"/>
                  </a:cubicBezTo>
                  <a:cubicBezTo>
                    <a:pt x="42" y="0"/>
                    <a:pt x="46" y="1"/>
                    <a:pt x="48" y="1"/>
                  </a:cubicBezTo>
                  <a:cubicBezTo>
                    <a:pt x="48" y="18"/>
                    <a:pt x="48" y="18"/>
                    <a:pt x="48" y="18"/>
                  </a:cubicBezTo>
                  <a:cubicBezTo>
                    <a:pt x="47" y="18"/>
                    <a:pt x="45" y="17"/>
                    <a:pt x="42" y="17"/>
                  </a:cubicBezTo>
                  <a:cubicBezTo>
                    <a:pt x="37" y="17"/>
                    <a:pt x="32" y="19"/>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2" name="Fond Photo 1">
              <a:extLst>
                <a:ext uri="{FF2B5EF4-FFF2-40B4-BE49-F238E27FC236}">
                  <a16:creationId xmlns:a16="http://schemas.microsoft.com/office/drawing/2014/main" id="{07887110-AC8A-48F6-BDF5-DC6DB110486E}"/>
                </a:ext>
              </a:extLst>
            </p:cNvPr>
            <p:cNvSpPr>
              <a:spLocks noChangeArrowheads="1"/>
            </p:cNvSpPr>
            <p:nvPr/>
          </p:nvSpPr>
          <p:spPr bwMode="auto">
            <a:xfrm>
              <a:off x="0" y="600"/>
              <a:ext cx="960" cy="961"/>
            </a:xfrm>
            <a:prstGeom prst="ellipse">
              <a:avLst/>
            </a:prstGeom>
            <a:solidFill>
              <a:srgbClr val="6FC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3" name="Photo 1-Frederic_Martinez">
              <a:extLst>
                <a:ext uri="{FF2B5EF4-FFF2-40B4-BE49-F238E27FC236}">
                  <a16:creationId xmlns:a16="http://schemas.microsoft.com/office/drawing/2014/main" id="{5B7CB88E-0172-440F-BACE-EF1EBD3F439C}"/>
                </a:ext>
              </a:extLst>
            </p:cNvPr>
            <p:cNvSpPr>
              <a:spLocks noChangeArrowheads="1"/>
            </p:cNvSpPr>
            <p:nvPr userDrawn="1"/>
          </p:nvSpPr>
          <p:spPr bwMode="auto">
            <a:xfrm>
              <a:off x="-2" y="603"/>
              <a:ext cx="960" cy="961"/>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4" name="Fond Photo 2">
              <a:extLst>
                <a:ext uri="{FF2B5EF4-FFF2-40B4-BE49-F238E27FC236}">
                  <a16:creationId xmlns:a16="http://schemas.microsoft.com/office/drawing/2014/main" id="{0B6EE91A-0EDC-4DF2-80CD-2E86CCDFAC1E}"/>
                </a:ext>
              </a:extLst>
            </p:cNvPr>
            <p:cNvSpPr>
              <a:spLocks noChangeArrowheads="1"/>
            </p:cNvSpPr>
            <p:nvPr/>
          </p:nvSpPr>
          <p:spPr bwMode="auto">
            <a:xfrm>
              <a:off x="5211" y="1561"/>
              <a:ext cx="960" cy="96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5" name="Photo 2-Katelyn_Young">
              <a:extLst>
                <a:ext uri="{FF2B5EF4-FFF2-40B4-BE49-F238E27FC236}">
                  <a16:creationId xmlns:a16="http://schemas.microsoft.com/office/drawing/2014/main" id="{AC3D9F0E-BE67-4357-BDF1-E03CD4438E2A}"/>
                </a:ext>
              </a:extLst>
            </p:cNvPr>
            <p:cNvSpPr>
              <a:spLocks noChangeArrowheads="1"/>
            </p:cNvSpPr>
            <p:nvPr userDrawn="1"/>
          </p:nvSpPr>
          <p:spPr bwMode="auto">
            <a:xfrm>
              <a:off x="5205" y="1567"/>
              <a:ext cx="960" cy="962"/>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6" name="Fond Photo 3">
              <a:extLst>
                <a:ext uri="{FF2B5EF4-FFF2-40B4-BE49-F238E27FC236}">
                  <a16:creationId xmlns:a16="http://schemas.microsoft.com/office/drawing/2014/main" id="{5575A3E0-F5EF-4E29-B2ED-092143D9D0AE}"/>
                </a:ext>
              </a:extLst>
            </p:cNvPr>
            <p:cNvSpPr>
              <a:spLocks noChangeArrowheads="1"/>
            </p:cNvSpPr>
            <p:nvPr/>
          </p:nvSpPr>
          <p:spPr bwMode="auto">
            <a:xfrm>
              <a:off x="2117" y="2523"/>
              <a:ext cx="960" cy="957"/>
            </a:xfrm>
            <a:prstGeom prst="ellipse">
              <a:avLst/>
            </a:prstGeom>
            <a:solidFill>
              <a:srgbClr val="87C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7" name="Photo 3-Tracey_Hamilton">
              <a:extLst>
                <a:ext uri="{FF2B5EF4-FFF2-40B4-BE49-F238E27FC236}">
                  <a16:creationId xmlns:a16="http://schemas.microsoft.com/office/drawing/2014/main" id="{9E2262A1-C126-4A3E-8D11-9205595C34A6}"/>
                </a:ext>
              </a:extLst>
            </p:cNvPr>
            <p:cNvSpPr>
              <a:spLocks noChangeAspect="1" noChangeArrowheads="1"/>
            </p:cNvSpPr>
            <p:nvPr userDrawn="1"/>
          </p:nvSpPr>
          <p:spPr bwMode="auto">
            <a:xfrm>
              <a:off x="2115" y="2528"/>
              <a:ext cx="960" cy="957"/>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pic>
        <p:nvPicPr>
          <p:cNvPr id="78" name="Logo SSQ assurance">
            <a:extLst>
              <a:ext uri="{FF2B5EF4-FFF2-40B4-BE49-F238E27FC236}">
                <a16:creationId xmlns:a16="http://schemas.microsoft.com/office/drawing/2014/main" id="{82C5E792-3349-46AC-864E-DB8BC5F253B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5200" y="458130"/>
            <a:ext cx="1447831" cy="758149"/>
          </a:xfrm>
          <a:prstGeom prst="rect">
            <a:avLst/>
          </a:prstGeom>
        </p:spPr>
      </p:pic>
    </p:spTree>
    <p:extLst>
      <p:ext uri="{BB962C8B-B14F-4D97-AF65-F5344CB8AC3E}">
        <p14:creationId xmlns:p14="http://schemas.microsoft.com/office/powerpoint/2010/main" val="425436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9" name="Fond 1/2-1/2 Background">
            <a:extLst>
              <a:ext uri="{FF2B5EF4-FFF2-40B4-BE49-F238E27FC236}">
                <a16:creationId xmlns:a16="http://schemas.microsoft.com/office/drawing/2014/main" id="{EFA75F14-4243-4830-8FF6-E92C7B556107}"/>
              </a:ext>
            </a:extLst>
          </p:cNvPr>
          <p:cNvGrpSpPr/>
          <p:nvPr userDrawn="1"/>
        </p:nvGrpSpPr>
        <p:grpSpPr>
          <a:xfrm>
            <a:off x="0" y="0"/>
            <a:ext cx="12192000" cy="6858000"/>
            <a:chOff x="0" y="0"/>
            <a:chExt cx="12192000" cy="6858000"/>
          </a:xfrm>
        </p:grpSpPr>
        <p:sp>
          <p:nvSpPr>
            <p:cNvPr id="8" name="Rectangle 0-105-78">
              <a:extLst>
                <a:ext uri="{FF2B5EF4-FFF2-40B4-BE49-F238E27FC236}">
                  <a16:creationId xmlns:a16="http://schemas.microsoft.com/office/drawing/2014/main" id="{119C1FE9-C765-4247-A527-C6D71153D053}"/>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135-197-151">
              <a:extLst>
                <a:ext uri="{FF2B5EF4-FFF2-40B4-BE49-F238E27FC236}">
                  <a16:creationId xmlns:a16="http://schemas.microsoft.com/office/drawing/2014/main" id="{01A9DE0A-F57F-4D6F-A9CD-4CF44CB4205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 name="Titre 1">
            <a:extLst>
              <a:ext uri="{FF2B5EF4-FFF2-40B4-BE49-F238E27FC236}">
                <a16:creationId xmlns:a16="http://schemas.microsoft.com/office/drawing/2014/main" id="{318A0092-C1D5-493C-8652-9F3ACBCB9686}"/>
              </a:ext>
            </a:extLst>
          </p:cNvPr>
          <p:cNvSpPr>
            <a:spLocks noGrp="1"/>
          </p:cNvSpPr>
          <p:nvPr>
            <p:ph type="title" hasCustomPrompt="1"/>
          </p:nvPr>
        </p:nvSpPr>
        <p:spPr>
          <a:xfrm>
            <a:off x="0" y="0"/>
            <a:ext cx="6096000" cy="6858000"/>
          </a:xfrm>
        </p:spPr>
        <p:txBody>
          <a:bodyPr lIns="0" tIns="237744" rIns="548640" bIns="0" anchor="ctr">
            <a:noAutofit/>
          </a:bodyPr>
          <a:lstStyle>
            <a:lvl1pPr algn="ctr">
              <a:lnSpc>
                <a:spcPct val="100000"/>
              </a:lnSpc>
              <a:defRPr sz="29600" spc="-4800" baseline="0"/>
            </a:lvl1pPr>
          </a:lstStyle>
          <a:p>
            <a:r>
              <a:rPr lang="fr-FR"/>
              <a:t>0</a:t>
            </a:r>
            <a:endParaRPr lang="fr-CA"/>
          </a:p>
        </p:txBody>
      </p:sp>
      <p:sp>
        <p:nvSpPr>
          <p:cNvPr id="3" name="Espace réservé du texte 2">
            <a:extLst>
              <a:ext uri="{FF2B5EF4-FFF2-40B4-BE49-F238E27FC236}">
                <a16:creationId xmlns:a16="http://schemas.microsoft.com/office/drawing/2014/main" id="{26974E91-B406-46DD-B4CC-CACAC2E4B2C2}"/>
              </a:ext>
            </a:extLst>
          </p:cNvPr>
          <p:cNvSpPr>
            <a:spLocks noGrp="1"/>
          </p:cNvSpPr>
          <p:nvPr>
            <p:ph type="body" idx="1" hasCustomPrompt="1"/>
          </p:nvPr>
        </p:nvSpPr>
        <p:spPr>
          <a:xfrm>
            <a:off x="6095999" y="881078"/>
            <a:ext cx="6095999" cy="5519804"/>
          </a:xfrm>
        </p:spPr>
        <p:txBody>
          <a:bodyPr lIns="420624" tIns="0" rIns="228600" bIns="365760" anchor="ctr">
            <a:normAutofit/>
          </a:bodyPr>
          <a:lstStyle>
            <a:lvl1pPr marL="0" indent="0">
              <a:lnSpc>
                <a:spcPct val="100000"/>
              </a:lnSpc>
              <a:spcBef>
                <a:spcPts val="0"/>
              </a:spcBef>
              <a:buNone/>
              <a:defRPr sz="5000" spc="-1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pu texte du masque</a:t>
            </a:r>
          </a:p>
        </p:txBody>
      </p:sp>
      <p:sp>
        <p:nvSpPr>
          <p:cNvPr id="4" name="Espace réservé de la date 3">
            <a:extLst>
              <a:ext uri="{FF2B5EF4-FFF2-40B4-BE49-F238E27FC236}">
                <a16:creationId xmlns:a16="http://schemas.microsoft.com/office/drawing/2014/main" id="{82E7AD9B-C59A-438E-A1A9-806B58CAED9B}"/>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78256068-1C00-4BC9-A5CB-3291A2CE4158}"/>
              </a:ext>
            </a:extLst>
          </p:cNvPr>
          <p:cNvSpPr>
            <a:spLocks noGrp="1"/>
          </p:cNvSpPr>
          <p:nvPr>
            <p:ph type="ftr" sz="quarter" idx="11"/>
          </p:nvPr>
        </p:nvSpPr>
        <p:spPr/>
        <p:txBody>
          <a:bodyPr/>
          <a:lstStyle/>
          <a:p>
            <a:r>
              <a:rPr lang="fr-CA"/>
              <a:t>Titre de la présentation SSQ Assurance</a:t>
            </a:r>
          </a:p>
        </p:txBody>
      </p:sp>
      <p:sp>
        <p:nvSpPr>
          <p:cNvPr id="6" name="Espace réservé du numéro de diapositive 5">
            <a:extLst>
              <a:ext uri="{FF2B5EF4-FFF2-40B4-BE49-F238E27FC236}">
                <a16:creationId xmlns:a16="http://schemas.microsoft.com/office/drawing/2014/main" id="{28B5A312-0A21-426F-B980-ADA60AF24B0D}"/>
              </a:ext>
            </a:extLst>
          </p:cNvPr>
          <p:cNvSpPr>
            <a:spLocks noGrp="1"/>
          </p:cNvSpPr>
          <p:nvPr>
            <p:ph type="sldNum" sz="quarter" idx="12"/>
          </p:nvPr>
        </p:nvSpPr>
        <p:spPr/>
        <p:txBody>
          <a:bodyPr/>
          <a:lstStyle>
            <a:lvl1pPr>
              <a:defRPr>
                <a:solidFill>
                  <a:schemeClr val="bg1"/>
                </a:solidFill>
              </a:defRPr>
            </a:lvl1pPr>
          </a:lstStyle>
          <a:p>
            <a:fld id="{2D2B9FD4-22D1-4784-BC8D-82D569BBB95D}" type="slidenum">
              <a:rPr lang="fr-CA" smtClean="0"/>
              <a:pPr/>
              <a:t>‹N°›</a:t>
            </a:fld>
            <a:endParaRPr lang="fr-CA"/>
          </a:p>
        </p:txBody>
      </p:sp>
      <p:pic>
        <p:nvPicPr>
          <p:cNvPr id="24" name="Logo SSQ assurance BLANC">
            <a:extLst>
              <a:ext uri="{FF2B5EF4-FFF2-40B4-BE49-F238E27FC236}">
                <a16:creationId xmlns:a16="http://schemas.microsoft.com/office/drawing/2014/main" id="{10BCC916-A0C2-4702-B6AE-E38C7EE44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38328"/>
            <a:ext cx="914400" cy="478821"/>
          </a:xfrm>
          <a:prstGeom prst="rect">
            <a:avLst/>
          </a:prstGeom>
        </p:spPr>
      </p:pic>
    </p:spTree>
    <p:extLst>
      <p:ext uri="{BB962C8B-B14F-4D97-AF65-F5344CB8AC3E}">
        <p14:creationId xmlns:p14="http://schemas.microsoft.com/office/powerpoint/2010/main" val="1474025362"/>
      </p:ext>
    </p:extLst>
  </p:cSld>
  <p:clrMapOvr>
    <a:masterClrMapping/>
  </p:clrMapOvr>
  <p:extLst>
    <p:ext uri="{DCECCB84-F9BA-43D5-87BE-67443E8EF086}">
      <p15:sldGuideLst xmlns:p15="http://schemas.microsoft.com/office/powerpoint/2012/main">
        <p15:guide id="3" orient="horz" pos="1302" userDrawn="1">
          <p15:clr>
            <a:srgbClr val="FBAE40"/>
          </p15:clr>
        </p15:guide>
        <p15:guide id="4" orient="horz" pos="3024" userDrawn="1">
          <p15:clr>
            <a:srgbClr val="FBAE40"/>
          </p15:clr>
        </p15:guide>
        <p15:guide id="5" pos="41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0B7FA-817D-4F87-8FC3-ADB415B5BA11}"/>
              </a:ext>
            </a:extLst>
          </p:cNvPr>
          <p:cNvSpPr>
            <a:spLocks noGrp="1"/>
          </p:cNvSpPr>
          <p:nvPr>
            <p:ph type="title"/>
          </p:nvPr>
        </p:nvSpPr>
        <p:spPr/>
        <p:txBody>
          <a:bodyPr/>
          <a:lstStyle>
            <a:lvl1pPr>
              <a:defRPr baseline="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4691EE3-52B0-4EE2-8998-8D895D383499}"/>
              </a:ext>
            </a:extLst>
          </p:cNvPr>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F1473A3-A992-480D-9481-1443209D6D90}"/>
              </a:ext>
            </a:extLst>
          </p:cNvPr>
          <p:cNvSpPr>
            <a:spLocks noGrp="1"/>
          </p:cNvSpPr>
          <p:nvPr>
            <p:ph type="dt" sz="half" idx="10"/>
          </p:nvPr>
        </p:nvSpPr>
        <p:spPr/>
        <p:txBody>
          <a:bodyPr/>
          <a:lstStyle/>
          <a:p>
            <a:r>
              <a:rPr lang="fr-FR"/>
              <a:t>2017-12-05</a:t>
            </a:r>
            <a:endParaRPr lang="fr-CA"/>
          </a:p>
        </p:txBody>
      </p:sp>
      <p:sp>
        <p:nvSpPr>
          <p:cNvPr id="5" name="Espace réservé du pied de page 4">
            <a:extLst>
              <a:ext uri="{FF2B5EF4-FFF2-40B4-BE49-F238E27FC236}">
                <a16:creationId xmlns:a16="http://schemas.microsoft.com/office/drawing/2014/main" id="{F8424086-1290-4A55-9267-2ABBD2EDC3C5}"/>
              </a:ext>
            </a:extLst>
          </p:cNvPr>
          <p:cNvSpPr>
            <a:spLocks noGrp="1"/>
          </p:cNvSpPr>
          <p:nvPr>
            <p:ph type="ftr" sz="quarter" idx="11"/>
          </p:nvPr>
        </p:nvSpPr>
        <p:spPr/>
        <p:txBody>
          <a:bodyPr/>
          <a:lstStyle/>
          <a:p>
            <a:r>
              <a:rPr lang="fr-CA"/>
              <a:t>Titre de la présentation SSQ Assurance</a:t>
            </a:r>
          </a:p>
        </p:txBody>
      </p:sp>
      <p:sp>
        <p:nvSpPr>
          <p:cNvPr id="6" name="Espace réservé du numéro de diapositive 5">
            <a:extLst>
              <a:ext uri="{FF2B5EF4-FFF2-40B4-BE49-F238E27FC236}">
                <a16:creationId xmlns:a16="http://schemas.microsoft.com/office/drawing/2014/main" id="{C25AC5D6-CE73-4945-A91D-FEDD3B0A7496}"/>
              </a:ext>
            </a:extLst>
          </p:cNvPr>
          <p:cNvSpPr>
            <a:spLocks noGrp="1"/>
          </p:cNvSpPr>
          <p:nvPr>
            <p:ph type="sldNum" sz="quarter" idx="12"/>
          </p:nvPr>
        </p:nvSpPr>
        <p:spPr/>
        <p:txBody>
          <a:bodyPr/>
          <a:lstStyle/>
          <a:p>
            <a:fld id="{2D2B9FD4-22D1-4784-BC8D-82D569BBB95D}" type="slidenum">
              <a:rPr lang="fr-CA" smtClean="0"/>
              <a:t>‹N°›</a:t>
            </a:fld>
            <a:endParaRPr lang="fr-CA"/>
          </a:p>
        </p:txBody>
      </p:sp>
      <p:pic>
        <p:nvPicPr>
          <p:cNvPr id="23" name="Logo SSQ assurance VERT 0-105-78">
            <a:extLst>
              <a:ext uri="{FF2B5EF4-FFF2-40B4-BE49-F238E27FC236}">
                <a16:creationId xmlns:a16="http://schemas.microsoft.com/office/drawing/2014/main" id="{C7C12741-599F-4DF3-A1B5-6400550CDC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41940"/>
            <a:ext cx="914400" cy="478821"/>
          </a:xfrm>
          <a:prstGeom prst="rect">
            <a:avLst/>
          </a:prstGeom>
        </p:spPr>
      </p:pic>
    </p:spTree>
    <p:extLst>
      <p:ext uri="{BB962C8B-B14F-4D97-AF65-F5344CB8AC3E}">
        <p14:creationId xmlns:p14="http://schemas.microsoft.com/office/powerpoint/2010/main" val="338854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0E01E-AFEC-4DC8-B4FC-1F96901AF28A}"/>
              </a:ext>
            </a:extLst>
          </p:cNvPr>
          <p:cNvSpPr>
            <a:spLocks noGrp="1"/>
          </p:cNvSpPr>
          <p:nvPr>
            <p:ph type="title"/>
          </p:nvPr>
        </p:nvSpPr>
        <p:spPr>
          <a:xfrm>
            <a:off x="335381" y="2953368"/>
            <a:ext cx="5608032" cy="3437908"/>
          </a:xfrm>
        </p:spPr>
        <p:txBody>
          <a:bodyPr rIns="91440" anchor="t">
            <a:normAutofit/>
          </a:bodyPr>
          <a:lstStyle>
            <a:lvl1pPr>
              <a:defRPr sz="3600" spc="-50" baseline="0"/>
            </a:lvl1pPr>
          </a:lstStyle>
          <a:p>
            <a:r>
              <a:rPr lang="fr-FR"/>
              <a:t>Modifiez le style du titre</a:t>
            </a:r>
            <a:endParaRPr lang="fr-CA"/>
          </a:p>
        </p:txBody>
      </p:sp>
      <p:sp>
        <p:nvSpPr>
          <p:cNvPr id="4" name="Espace réservé du texte 3">
            <a:extLst>
              <a:ext uri="{FF2B5EF4-FFF2-40B4-BE49-F238E27FC236}">
                <a16:creationId xmlns:a16="http://schemas.microsoft.com/office/drawing/2014/main" id="{E88035EC-6F43-405D-9309-D2355FD19327}"/>
              </a:ext>
            </a:extLst>
          </p:cNvPr>
          <p:cNvSpPr>
            <a:spLocks noGrp="1"/>
          </p:cNvSpPr>
          <p:nvPr>
            <p:ph type="body" sz="half" idx="2"/>
          </p:nvPr>
        </p:nvSpPr>
        <p:spPr>
          <a:xfrm>
            <a:off x="5987366" y="3091082"/>
            <a:ext cx="5856966" cy="3306543"/>
          </a:xfrm>
        </p:spPr>
        <p:txBody>
          <a:bodyPr lIns="91440">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DA09D9BC-3D1E-4F9E-9392-4E9ECC9EF39E}"/>
              </a:ext>
            </a:extLst>
          </p:cNvPr>
          <p:cNvSpPr>
            <a:spLocks noGrp="1"/>
          </p:cNvSpPr>
          <p:nvPr>
            <p:ph type="dt" sz="half" idx="10"/>
          </p:nvPr>
        </p:nvSpPr>
        <p:spPr/>
        <p:txBody>
          <a:bodyPr/>
          <a:lstStyle/>
          <a:p>
            <a:r>
              <a:rPr lang="fr-FR"/>
              <a:t>2017-12-05</a:t>
            </a:r>
            <a:endParaRPr lang="fr-CA"/>
          </a:p>
        </p:txBody>
      </p:sp>
      <p:sp>
        <p:nvSpPr>
          <p:cNvPr id="6" name="Espace réservé du pied de page 5">
            <a:extLst>
              <a:ext uri="{FF2B5EF4-FFF2-40B4-BE49-F238E27FC236}">
                <a16:creationId xmlns:a16="http://schemas.microsoft.com/office/drawing/2014/main" id="{2D8B5755-00E2-4284-9930-2744011694CA}"/>
              </a:ext>
            </a:extLst>
          </p:cNvPr>
          <p:cNvSpPr>
            <a:spLocks noGrp="1"/>
          </p:cNvSpPr>
          <p:nvPr>
            <p:ph type="ftr" sz="quarter" idx="11"/>
          </p:nvPr>
        </p:nvSpPr>
        <p:spPr/>
        <p:txBody>
          <a:bodyPr/>
          <a:lstStyle/>
          <a:p>
            <a:r>
              <a:rPr lang="fr-CA"/>
              <a:t>Titre de la présentation SSQ Assurance</a:t>
            </a:r>
          </a:p>
        </p:txBody>
      </p:sp>
      <p:sp>
        <p:nvSpPr>
          <p:cNvPr id="7" name="Espace réservé du numéro de diapositive 6">
            <a:extLst>
              <a:ext uri="{FF2B5EF4-FFF2-40B4-BE49-F238E27FC236}">
                <a16:creationId xmlns:a16="http://schemas.microsoft.com/office/drawing/2014/main" id="{F8588101-5216-4BC3-8BAF-49B585DD4F9C}"/>
              </a:ext>
            </a:extLst>
          </p:cNvPr>
          <p:cNvSpPr>
            <a:spLocks noGrp="1"/>
          </p:cNvSpPr>
          <p:nvPr>
            <p:ph type="sldNum" sz="quarter" idx="12"/>
          </p:nvPr>
        </p:nvSpPr>
        <p:spPr/>
        <p:txBody>
          <a:bodyPr/>
          <a:lstStyle/>
          <a:p>
            <a:fld id="{2D2B9FD4-22D1-4784-BC8D-82D569BBB95D}" type="slidenum">
              <a:rPr lang="fr-CA" smtClean="0"/>
              <a:t>‹N°›</a:t>
            </a:fld>
            <a:endParaRPr lang="fr-CA"/>
          </a:p>
        </p:txBody>
      </p:sp>
      <p:pic>
        <p:nvPicPr>
          <p:cNvPr id="8" name="Logo SSQ assurance VERT 0-105-78">
            <a:extLst>
              <a:ext uri="{FF2B5EF4-FFF2-40B4-BE49-F238E27FC236}">
                <a16:creationId xmlns:a16="http://schemas.microsoft.com/office/drawing/2014/main" id="{3226607A-B24C-4AC8-9767-B9A00EFCE8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41940"/>
            <a:ext cx="914400" cy="478821"/>
          </a:xfrm>
          <a:prstGeom prst="rect">
            <a:avLst/>
          </a:prstGeom>
        </p:spPr>
      </p:pic>
    </p:spTree>
    <p:extLst>
      <p:ext uri="{BB962C8B-B14F-4D97-AF65-F5344CB8AC3E}">
        <p14:creationId xmlns:p14="http://schemas.microsoft.com/office/powerpoint/2010/main" val="426550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 VERT">
    <p:bg>
      <p:bgPr>
        <a:solidFill>
          <a:schemeClr val="accent5"/>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C8E28-8A19-4C41-80B0-CEF82E18554B}"/>
              </a:ext>
            </a:extLst>
          </p:cNvPr>
          <p:cNvSpPr>
            <a:spLocks noGrp="1"/>
          </p:cNvSpPr>
          <p:nvPr>
            <p:ph type="ctrTitle"/>
          </p:nvPr>
        </p:nvSpPr>
        <p:spPr>
          <a:xfrm>
            <a:off x="341024" y="1562100"/>
            <a:ext cx="11509952" cy="2874963"/>
          </a:xfrm>
        </p:spPr>
        <p:txBody>
          <a:bodyPr lIns="0" tIns="0" rIns="0" bIns="0" anchor="b">
            <a:normAutofit/>
          </a:bodyPr>
          <a:lstStyle>
            <a:lvl1pPr algn="ctr">
              <a:defRPr sz="6000" spc="-150" baseline="0">
                <a:solidFill>
                  <a:schemeClr val="tx2"/>
                </a:solidFill>
              </a:defRPr>
            </a:lvl1pPr>
          </a:lstStyle>
          <a:p>
            <a:r>
              <a:rPr lang="fr-FR"/>
              <a:t>Modifiez le style du titre</a:t>
            </a:r>
            <a:endParaRPr lang="fr-CA"/>
          </a:p>
        </p:txBody>
      </p:sp>
      <p:sp>
        <p:nvSpPr>
          <p:cNvPr id="5" name="Espace réservé du pied de page 4">
            <a:extLst>
              <a:ext uri="{FF2B5EF4-FFF2-40B4-BE49-F238E27FC236}">
                <a16:creationId xmlns:a16="http://schemas.microsoft.com/office/drawing/2014/main" id="{B4C9BBC1-7EDB-438D-A002-122C9D93B894}"/>
              </a:ext>
            </a:extLst>
          </p:cNvPr>
          <p:cNvSpPr>
            <a:spLocks noGrp="1"/>
          </p:cNvSpPr>
          <p:nvPr>
            <p:ph type="ftr" sz="quarter" idx="11"/>
          </p:nvPr>
        </p:nvSpPr>
        <p:spPr/>
        <p:txBody>
          <a:bodyPr/>
          <a:lstStyle>
            <a:lvl1pPr>
              <a:defRPr>
                <a:solidFill>
                  <a:schemeClr val="tx2"/>
                </a:solidFill>
              </a:defRPr>
            </a:lvl1pPr>
          </a:lstStyle>
          <a:p>
            <a:r>
              <a:rPr lang="fr-CA"/>
              <a:t>Titre de la présentation SSQ Assurance</a:t>
            </a:r>
          </a:p>
        </p:txBody>
      </p:sp>
      <p:sp>
        <p:nvSpPr>
          <p:cNvPr id="4" name="Espace réservé de la date 3">
            <a:extLst>
              <a:ext uri="{FF2B5EF4-FFF2-40B4-BE49-F238E27FC236}">
                <a16:creationId xmlns:a16="http://schemas.microsoft.com/office/drawing/2014/main" id="{0A8B51E9-C09B-46FD-8C01-9D0E80575473}"/>
              </a:ext>
            </a:extLst>
          </p:cNvPr>
          <p:cNvSpPr>
            <a:spLocks noGrp="1"/>
          </p:cNvSpPr>
          <p:nvPr>
            <p:ph type="dt" sz="half" idx="10"/>
          </p:nvPr>
        </p:nvSpPr>
        <p:spPr/>
        <p:txBody>
          <a:bodyPr/>
          <a:lstStyle>
            <a:lvl1pPr>
              <a:defRPr>
                <a:solidFill>
                  <a:schemeClr val="tx2"/>
                </a:solidFill>
              </a:defRPr>
            </a:lvl1pPr>
          </a:lstStyle>
          <a:p>
            <a:r>
              <a:rPr lang="fr-FR"/>
              <a:t>2017-12-05</a:t>
            </a:r>
            <a:endParaRPr lang="fr-CA"/>
          </a:p>
        </p:txBody>
      </p:sp>
      <p:sp>
        <p:nvSpPr>
          <p:cNvPr id="6" name="Espace réservé du numéro de diapositive 5">
            <a:extLst>
              <a:ext uri="{FF2B5EF4-FFF2-40B4-BE49-F238E27FC236}">
                <a16:creationId xmlns:a16="http://schemas.microsoft.com/office/drawing/2014/main" id="{ACA27939-A5A7-4F83-B232-B07CF6A1C32F}"/>
              </a:ext>
            </a:extLst>
          </p:cNvPr>
          <p:cNvSpPr>
            <a:spLocks noGrp="1"/>
          </p:cNvSpPr>
          <p:nvPr>
            <p:ph type="sldNum" sz="quarter" idx="12"/>
          </p:nvPr>
        </p:nvSpPr>
        <p:spPr/>
        <p:txBody>
          <a:bodyPr/>
          <a:lstStyle>
            <a:lvl1pPr>
              <a:defRPr>
                <a:solidFill>
                  <a:schemeClr val="tx2"/>
                </a:solidFill>
              </a:defRPr>
            </a:lvl1pPr>
          </a:lstStyle>
          <a:p>
            <a:fld id="{2D2B9FD4-22D1-4784-BC8D-82D569BBB95D}" type="slidenum">
              <a:rPr lang="fr-CA" smtClean="0"/>
              <a:pPr/>
              <a:t>‹N°›</a:t>
            </a:fld>
            <a:endParaRPr lang="fr-CA"/>
          </a:p>
        </p:txBody>
      </p:sp>
      <p:sp>
        <p:nvSpPr>
          <p:cNvPr id="7" name="Espace réservé du texte 2">
            <a:extLst>
              <a:ext uri="{FF2B5EF4-FFF2-40B4-BE49-F238E27FC236}">
                <a16:creationId xmlns:a16="http://schemas.microsoft.com/office/drawing/2014/main" id="{B2A9B649-4B1B-484B-BB04-7E9A5DDFEDCD}"/>
              </a:ext>
            </a:extLst>
          </p:cNvPr>
          <p:cNvSpPr>
            <a:spLocks noGrp="1"/>
          </p:cNvSpPr>
          <p:nvPr>
            <p:ph type="body" idx="1"/>
          </p:nvPr>
        </p:nvSpPr>
        <p:spPr>
          <a:xfrm>
            <a:off x="359963" y="4446588"/>
            <a:ext cx="11459374" cy="1963737"/>
          </a:xfrm>
        </p:spPr>
        <p:txBody>
          <a:bodyPr>
            <a:normAutofit/>
          </a:bodyPr>
          <a:lstStyle>
            <a:lvl1pPr marL="0" indent="0" algn="ctr">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pic>
        <p:nvPicPr>
          <p:cNvPr id="8" name="Logo SSQ assurance VERT 0-105-78">
            <a:extLst>
              <a:ext uri="{FF2B5EF4-FFF2-40B4-BE49-F238E27FC236}">
                <a16:creationId xmlns:a16="http://schemas.microsoft.com/office/drawing/2014/main" id="{9463A6B8-193E-4307-BC0D-EAD4DA4BC3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5640" y="341940"/>
            <a:ext cx="914400" cy="478821"/>
          </a:xfrm>
          <a:prstGeom prst="rect">
            <a:avLst/>
          </a:prstGeom>
        </p:spPr>
      </p:pic>
    </p:spTree>
    <p:extLst>
      <p:ext uri="{BB962C8B-B14F-4D97-AF65-F5344CB8AC3E}">
        <p14:creationId xmlns:p14="http://schemas.microsoft.com/office/powerpoint/2010/main" val="1336460638"/>
      </p:ext>
    </p:extLst>
  </p:cSld>
  <p:clrMapOvr>
    <a:masterClrMapping/>
  </p:clrMapOvr>
  <p:extLst>
    <p:ext uri="{DCECCB84-F9BA-43D5-87BE-67443E8EF086}">
      <p15:sldGuideLst xmlns:p15="http://schemas.microsoft.com/office/powerpoint/2012/main">
        <p15:guide id="1" orient="horz" pos="30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3" name="Groupe VIOLET 0,75''" hidden="1">
            <a:extLst>
              <a:ext uri="{FF2B5EF4-FFF2-40B4-BE49-F238E27FC236}">
                <a16:creationId xmlns:a16="http://schemas.microsoft.com/office/drawing/2014/main" id="{781AEBDA-C40C-46A5-89E0-BED0FA6265CD}"/>
              </a:ext>
            </a:extLst>
          </p:cNvPr>
          <p:cNvGrpSpPr/>
          <p:nvPr/>
        </p:nvGrpSpPr>
        <p:grpSpPr>
          <a:xfrm>
            <a:off x="0" y="0"/>
            <a:ext cx="12192001" cy="6858000"/>
            <a:chOff x="0" y="0"/>
            <a:chExt cx="12192001" cy="6858000"/>
          </a:xfrm>
        </p:grpSpPr>
        <p:cxnSp>
          <p:nvCxnSpPr>
            <p:cNvPr id="40" name="Ligne violette 0,75''">
              <a:extLst>
                <a:ext uri="{FF2B5EF4-FFF2-40B4-BE49-F238E27FC236}">
                  <a16:creationId xmlns:a16="http://schemas.microsoft.com/office/drawing/2014/main" id="{1EBC2E80-FEE6-42BD-ACE0-1826EA33A668}"/>
                </a:ext>
              </a:extLst>
            </p:cNvPr>
            <p:cNvCxnSpPr/>
            <p:nvPr userDrawn="1"/>
          </p:nvCxnSpPr>
          <p:spPr>
            <a:xfrm>
              <a:off x="11506591" y="0"/>
              <a:ext cx="0" cy="6858000"/>
            </a:xfrm>
            <a:prstGeom prst="line">
              <a:avLst/>
            </a:prstGeom>
            <a:ln w="127">
              <a:solidFill>
                <a:srgbClr val="7030A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Ligne violette 0,75''">
              <a:extLst>
                <a:ext uri="{FF2B5EF4-FFF2-40B4-BE49-F238E27FC236}">
                  <a16:creationId xmlns:a16="http://schemas.microsoft.com/office/drawing/2014/main" id="{4ADFB283-54C6-4902-9928-DA0003045A82}"/>
                </a:ext>
              </a:extLst>
            </p:cNvPr>
            <p:cNvCxnSpPr/>
            <p:nvPr userDrawn="1"/>
          </p:nvCxnSpPr>
          <p:spPr>
            <a:xfrm>
              <a:off x="685800" y="0"/>
              <a:ext cx="0" cy="6858000"/>
            </a:xfrm>
            <a:prstGeom prst="line">
              <a:avLst/>
            </a:prstGeom>
            <a:ln w="127">
              <a:solidFill>
                <a:srgbClr val="7030A0"/>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Ligne violette 0,75''">
              <a:extLst>
                <a:ext uri="{FF2B5EF4-FFF2-40B4-BE49-F238E27FC236}">
                  <a16:creationId xmlns:a16="http://schemas.microsoft.com/office/drawing/2014/main" id="{9CD80AF8-E965-4ACB-B05F-C587492FB74E}"/>
                </a:ext>
              </a:extLst>
            </p:cNvPr>
            <p:cNvCxnSpPr/>
            <p:nvPr userDrawn="1"/>
          </p:nvCxnSpPr>
          <p:spPr>
            <a:xfrm>
              <a:off x="0" y="685420"/>
              <a:ext cx="12188952" cy="0"/>
            </a:xfrm>
            <a:prstGeom prst="line">
              <a:avLst/>
            </a:prstGeom>
            <a:ln w="127">
              <a:solidFill>
                <a:srgbClr val="7030A0"/>
              </a:solidFill>
              <a:prstDash val="lgDashDot"/>
            </a:ln>
          </p:spPr>
          <p:style>
            <a:lnRef idx="1">
              <a:schemeClr val="accent1"/>
            </a:lnRef>
            <a:fillRef idx="0">
              <a:schemeClr val="accent1"/>
            </a:fillRef>
            <a:effectRef idx="0">
              <a:schemeClr val="accent1"/>
            </a:effectRef>
            <a:fontRef idx="minor">
              <a:schemeClr val="tx1"/>
            </a:fontRef>
          </p:style>
        </p:cxnSp>
        <p:sp>
          <p:nvSpPr>
            <p:cNvPr id="37" name="Bloc violet 0,75''">
              <a:extLst>
                <a:ext uri="{FF2B5EF4-FFF2-40B4-BE49-F238E27FC236}">
                  <a16:creationId xmlns:a16="http://schemas.microsoft.com/office/drawing/2014/main" id="{3B877DD8-97CF-4472-BD71-BD6D31953DCF}"/>
                </a:ext>
              </a:extLst>
            </p:cNvPr>
            <p:cNvSpPr txBox="1"/>
            <p:nvPr userDrawn="1"/>
          </p:nvSpPr>
          <p:spPr>
            <a:xfrm>
              <a:off x="11506591" y="0"/>
              <a:ext cx="685410" cy="685420"/>
            </a:xfrm>
            <a:prstGeom prst="rect">
              <a:avLst/>
            </a:prstGeom>
            <a:solidFill>
              <a:srgbClr val="7030A0">
                <a:alpha val="10000"/>
              </a:srgbClr>
            </a:solidFill>
            <a:ln w="127">
              <a:solidFill>
                <a:srgbClr val="7030A0"/>
              </a:solidFill>
            </a:ln>
          </p:spPr>
          <p:txBody>
            <a:bodyPr wrap="square" lIns="0" tIns="0" rIns="0" bIns="45720" rtlCol="0" anchor="b">
              <a:noAutofit/>
            </a:bodyPr>
            <a:lstStyle/>
            <a:p>
              <a:pPr algn="ctr"/>
              <a:r>
                <a:rPr lang="fr-CA" sz="600">
                  <a:solidFill>
                    <a:srgbClr val="7030A0"/>
                  </a:solidFill>
                </a:rPr>
                <a:t>0,75</a:t>
              </a:r>
            </a:p>
          </p:txBody>
        </p:sp>
        <p:sp>
          <p:nvSpPr>
            <p:cNvPr id="14" name="Bloc violet 0,75''">
              <a:extLst>
                <a:ext uri="{FF2B5EF4-FFF2-40B4-BE49-F238E27FC236}">
                  <a16:creationId xmlns:a16="http://schemas.microsoft.com/office/drawing/2014/main" id="{695DDE36-60A9-43FB-B873-E6A473C43443}"/>
                </a:ext>
              </a:extLst>
            </p:cNvPr>
            <p:cNvSpPr txBox="1"/>
            <p:nvPr userDrawn="1"/>
          </p:nvSpPr>
          <p:spPr>
            <a:xfrm>
              <a:off x="0" y="0"/>
              <a:ext cx="685410" cy="685420"/>
            </a:xfrm>
            <a:prstGeom prst="rect">
              <a:avLst/>
            </a:prstGeom>
            <a:solidFill>
              <a:srgbClr val="7030A0">
                <a:alpha val="10000"/>
              </a:srgbClr>
            </a:solidFill>
            <a:ln w="127">
              <a:solidFill>
                <a:srgbClr val="7030A0"/>
              </a:solidFill>
            </a:ln>
          </p:spPr>
          <p:txBody>
            <a:bodyPr wrap="square" lIns="0" tIns="0" rIns="0" bIns="45720" rtlCol="0" anchor="b">
              <a:noAutofit/>
            </a:bodyPr>
            <a:lstStyle/>
            <a:p>
              <a:pPr algn="ctr"/>
              <a:r>
                <a:rPr lang="fr-CA" sz="600">
                  <a:solidFill>
                    <a:srgbClr val="7030A0"/>
                  </a:solidFill>
                </a:rPr>
                <a:t>0,75</a:t>
              </a:r>
            </a:p>
          </p:txBody>
        </p:sp>
      </p:grpSp>
      <p:grpSp>
        <p:nvGrpSpPr>
          <p:cNvPr id="15" name="Groupe ROSE 0,5''" hidden="1">
            <a:extLst>
              <a:ext uri="{FF2B5EF4-FFF2-40B4-BE49-F238E27FC236}">
                <a16:creationId xmlns:a16="http://schemas.microsoft.com/office/drawing/2014/main" id="{D1D5724F-26C2-486D-AD33-0B1C23EAF80F}"/>
              </a:ext>
            </a:extLst>
          </p:cNvPr>
          <p:cNvGrpSpPr/>
          <p:nvPr/>
        </p:nvGrpSpPr>
        <p:grpSpPr>
          <a:xfrm>
            <a:off x="0" y="-953"/>
            <a:ext cx="12192001" cy="6858953"/>
            <a:chOff x="0" y="-953"/>
            <a:chExt cx="12192001" cy="6858953"/>
          </a:xfrm>
        </p:grpSpPr>
        <p:cxnSp>
          <p:nvCxnSpPr>
            <p:cNvPr id="35" name="Ligne rose 0,5''">
              <a:extLst>
                <a:ext uri="{FF2B5EF4-FFF2-40B4-BE49-F238E27FC236}">
                  <a16:creationId xmlns:a16="http://schemas.microsoft.com/office/drawing/2014/main" id="{5A4A4E47-1EF7-47CE-8ED1-87300FB43A8A}"/>
                </a:ext>
              </a:extLst>
            </p:cNvPr>
            <p:cNvCxnSpPr>
              <a:cxnSpLocks/>
            </p:cNvCxnSpPr>
            <p:nvPr userDrawn="1"/>
          </p:nvCxnSpPr>
          <p:spPr>
            <a:xfrm>
              <a:off x="0" y="6400800"/>
              <a:ext cx="12188952" cy="1334"/>
            </a:xfrm>
            <a:prstGeom prst="line">
              <a:avLst/>
            </a:prstGeom>
            <a:ln w="127">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29" name="Ligne rose 0,5''">
              <a:extLst>
                <a:ext uri="{FF2B5EF4-FFF2-40B4-BE49-F238E27FC236}">
                  <a16:creationId xmlns:a16="http://schemas.microsoft.com/office/drawing/2014/main" id="{F08543DD-69AC-4EC1-9E29-BA5A7095F054}"/>
                </a:ext>
              </a:extLst>
            </p:cNvPr>
            <p:cNvCxnSpPr/>
            <p:nvPr userDrawn="1"/>
          </p:nvCxnSpPr>
          <p:spPr>
            <a:xfrm>
              <a:off x="11734427" y="-953"/>
              <a:ext cx="0" cy="6858000"/>
            </a:xfrm>
            <a:prstGeom prst="line">
              <a:avLst/>
            </a:prstGeom>
            <a:ln w="127">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9" name="Ligne rose 0,5''">
              <a:extLst>
                <a:ext uri="{FF2B5EF4-FFF2-40B4-BE49-F238E27FC236}">
                  <a16:creationId xmlns:a16="http://schemas.microsoft.com/office/drawing/2014/main" id="{AC719B83-29A1-49F0-9955-2E05551BD9A4}"/>
                </a:ext>
              </a:extLst>
            </p:cNvPr>
            <p:cNvCxnSpPr/>
            <p:nvPr userDrawn="1"/>
          </p:nvCxnSpPr>
          <p:spPr>
            <a:xfrm>
              <a:off x="457200" y="0"/>
              <a:ext cx="0" cy="6858000"/>
            </a:xfrm>
            <a:prstGeom prst="line">
              <a:avLst/>
            </a:prstGeom>
            <a:ln w="127">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32" name="Ligne rose 0,5''">
              <a:extLst>
                <a:ext uri="{FF2B5EF4-FFF2-40B4-BE49-F238E27FC236}">
                  <a16:creationId xmlns:a16="http://schemas.microsoft.com/office/drawing/2014/main" id="{9D18B48B-FC43-4C6C-81C9-280037E548D8}"/>
                </a:ext>
              </a:extLst>
            </p:cNvPr>
            <p:cNvCxnSpPr>
              <a:cxnSpLocks/>
              <a:stCxn id="45" idx="1"/>
            </p:cNvCxnSpPr>
            <p:nvPr userDrawn="1"/>
          </p:nvCxnSpPr>
          <p:spPr>
            <a:xfrm>
              <a:off x="0" y="456247"/>
              <a:ext cx="12188952" cy="1334"/>
            </a:xfrm>
            <a:prstGeom prst="line">
              <a:avLst/>
            </a:prstGeom>
            <a:ln w="127">
              <a:solidFill>
                <a:srgbClr val="FF00FF"/>
              </a:solidFill>
              <a:prstDash val="dash"/>
            </a:ln>
          </p:spPr>
          <p:style>
            <a:lnRef idx="1">
              <a:schemeClr val="accent1"/>
            </a:lnRef>
            <a:fillRef idx="0">
              <a:schemeClr val="accent1"/>
            </a:fillRef>
            <a:effectRef idx="0">
              <a:schemeClr val="accent1"/>
            </a:effectRef>
            <a:fontRef idx="minor">
              <a:schemeClr val="tx1"/>
            </a:fontRef>
          </p:style>
        </p:cxnSp>
        <p:sp>
          <p:nvSpPr>
            <p:cNvPr id="38" name="Bloc rose 0,5''">
              <a:extLst>
                <a:ext uri="{FF2B5EF4-FFF2-40B4-BE49-F238E27FC236}">
                  <a16:creationId xmlns:a16="http://schemas.microsoft.com/office/drawing/2014/main" id="{DA567701-B7F7-4EF7-ADE2-764AAF747036}"/>
                </a:ext>
              </a:extLst>
            </p:cNvPr>
            <p:cNvSpPr txBox="1"/>
            <p:nvPr userDrawn="1"/>
          </p:nvSpPr>
          <p:spPr>
            <a:xfrm>
              <a:off x="11734427" y="-953"/>
              <a:ext cx="457574" cy="457581"/>
            </a:xfrm>
            <a:prstGeom prst="rect">
              <a:avLst/>
            </a:prstGeom>
            <a:solidFill>
              <a:srgbClr val="FF00FF">
                <a:alpha val="10000"/>
              </a:srgbClr>
            </a:solidFill>
            <a:ln w="127">
              <a:solidFill>
                <a:srgbClr val="FF00FF"/>
              </a:solidFill>
            </a:ln>
          </p:spPr>
          <p:txBody>
            <a:bodyPr wrap="square" lIns="0" tIns="0" rIns="0" bIns="9144" rtlCol="0" anchor="b">
              <a:noAutofit/>
            </a:bodyPr>
            <a:lstStyle>
              <a:defPPr>
                <a:defRPr lang="fr-FR"/>
              </a:defPPr>
              <a:lvl1pPr algn="ctr">
                <a:defRPr sz="600">
                  <a:solidFill>
                    <a:srgbClr val="FF00FF"/>
                  </a:solidFill>
                </a:defRPr>
              </a:lvl1pPr>
            </a:lstStyle>
            <a:p>
              <a:pPr lvl="0"/>
              <a:r>
                <a:rPr lang="fr-CA" sz="600"/>
                <a:t>0,5</a:t>
              </a:r>
            </a:p>
          </p:txBody>
        </p:sp>
        <p:sp>
          <p:nvSpPr>
            <p:cNvPr id="13" name="Bloc rose 0,5''">
              <a:extLst>
                <a:ext uri="{FF2B5EF4-FFF2-40B4-BE49-F238E27FC236}">
                  <a16:creationId xmlns:a16="http://schemas.microsoft.com/office/drawing/2014/main" id="{FDCDAD04-7B11-4389-A00E-3608FE913E0C}"/>
                </a:ext>
              </a:extLst>
            </p:cNvPr>
            <p:cNvSpPr txBox="1"/>
            <p:nvPr userDrawn="1"/>
          </p:nvSpPr>
          <p:spPr>
            <a:xfrm>
              <a:off x="0" y="-953"/>
              <a:ext cx="457574" cy="457581"/>
            </a:xfrm>
            <a:prstGeom prst="rect">
              <a:avLst/>
            </a:prstGeom>
            <a:solidFill>
              <a:srgbClr val="FF00FF">
                <a:alpha val="10000"/>
              </a:srgbClr>
            </a:solidFill>
            <a:ln w="127">
              <a:solidFill>
                <a:srgbClr val="FF00FF"/>
              </a:solidFill>
            </a:ln>
          </p:spPr>
          <p:txBody>
            <a:bodyPr wrap="square" lIns="0" tIns="0" rIns="0" bIns="9144" rtlCol="0" anchor="b">
              <a:noAutofit/>
            </a:bodyPr>
            <a:lstStyle>
              <a:defPPr>
                <a:defRPr lang="fr-FR"/>
              </a:defPPr>
              <a:lvl1pPr algn="ctr">
                <a:defRPr sz="600">
                  <a:solidFill>
                    <a:srgbClr val="FF00FF"/>
                  </a:solidFill>
                </a:defRPr>
              </a:lvl1pPr>
            </a:lstStyle>
            <a:p>
              <a:pPr lvl="0"/>
              <a:r>
                <a:rPr lang="fr-CA" sz="600"/>
                <a:t>0,5</a:t>
              </a:r>
            </a:p>
          </p:txBody>
        </p:sp>
        <p:sp>
          <p:nvSpPr>
            <p:cNvPr id="33" name="Bloc rose 0,5''">
              <a:extLst>
                <a:ext uri="{FF2B5EF4-FFF2-40B4-BE49-F238E27FC236}">
                  <a16:creationId xmlns:a16="http://schemas.microsoft.com/office/drawing/2014/main" id="{9493F6C8-B962-4FF5-8D37-3B5AC92164B1}"/>
                </a:ext>
              </a:extLst>
            </p:cNvPr>
            <p:cNvSpPr txBox="1"/>
            <p:nvPr userDrawn="1"/>
          </p:nvSpPr>
          <p:spPr>
            <a:xfrm>
              <a:off x="11734427" y="6400129"/>
              <a:ext cx="457574" cy="457581"/>
            </a:xfrm>
            <a:prstGeom prst="rect">
              <a:avLst/>
            </a:prstGeom>
            <a:solidFill>
              <a:srgbClr val="FF00FF">
                <a:alpha val="10000"/>
              </a:srgbClr>
            </a:solidFill>
            <a:ln w="127">
              <a:solidFill>
                <a:srgbClr val="FF00FF"/>
              </a:solidFill>
            </a:ln>
          </p:spPr>
          <p:txBody>
            <a:bodyPr wrap="square" lIns="0" tIns="64008" rIns="0" bIns="9144" rtlCol="0" anchor="t">
              <a:noAutofit/>
            </a:bodyPr>
            <a:lstStyle>
              <a:defPPr>
                <a:defRPr lang="fr-FR"/>
              </a:defPPr>
              <a:lvl1pPr algn="ctr">
                <a:defRPr sz="600">
                  <a:solidFill>
                    <a:srgbClr val="FF00FF"/>
                  </a:solidFill>
                </a:defRPr>
              </a:lvl1pPr>
            </a:lstStyle>
            <a:p>
              <a:pPr lvl="0"/>
              <a:r>
                <a:rPr lang="fr-CA" sz="600"/>
                <a:t>0,5</a:t>
              </a:r>
            </a:p>
          </p:txBody>
        </p:sp>
        <p:sp>
          <p:nvSpPr>
            <p:cNvPr id="34" name="Bloc rose 0,5''">
              <a:extLst>
                <a:ext uri="{FF2B5EF4-FFF2-40B4-BE49-F238E27FC236}">
                  <a16:creationId xmlns:a16="http://schemas.microsoft.com/office/drawing/2014/main" id="{452A7047-359E-4412-89C5-9F5C5836C2C6}"/>
                </a:ext>
              </a:extLst>
            </p:cNvPr>
            <p:cNvSpPr txBox="1"/>
            <p:nvPr userDrawn="1"/>
          </p:nvSpPr>
          <p:spPr>
            <a:xfrm>
              <a:off x="0" y="6400129"/>
              <a:ext cx="457574" cy="457581"/>
            </a:xfrm>
            <a:prstGeom prst="rect">
              <a:avLst/>
            </a:prstGeom>
            <a:solidFill>
              <a:srgbClr val="FF00FF">
                <a:alpha val="10000"/>
              </a:srgbClr>
            </a:solidFill>
            <a:ln w="127">
              <a:solidFill>
                <a:srgbClr val="FF00FF"/>
              </a:solidFill>
            </a:ln>
          </p:spPr>
          <p:txBody>
            <a:bodyPr wrap="square" lIns="0" tIns="64008" rIns="0" bIns="9144" rtlCol="0" anchor="t">
              <a:noAutofit/>
            </a:bodyPr>
            <a:lstStyle>
              <a:defPPr>
                <a:defRPr lang="fr-FR"/>
              </a:defPPr>
              <a:lvl1pPr algn="ctr">
                <a:defRPr sz="600">
                  <a:solidFill>
                    <a:srgbClr val="FF00FF"/>
                  </a:solidFill>
                </a:defRPr>
              </a:lvl1pPr>
            </a:lstStyle>
            <a:p>
              <a:pPr lvl="0"/>
              <a:r>
                <a:rPr lang="fr-CA" sz="600"/>
                <a:t>0,5</a:t>
              </a:r>
            </a:p>
          </p:txBody>
        </p:sp>
      </p:grpSp>
      <p:grpSp>
        <p:nvGrpSpPr>
          <p:cNvPr id="41" name="Groupe VERT 0,25''" hidden="1">
            <a:extLst>
              <a:ext uri="{FF2B5EF4-FFF2-40B4-BE49-F238E27FC236}">
                <a16:creationId xmlns:a16="http://schemas.microsoft.com/office/drawing/2014/main" id="{95F3E8B0-6D6B-4211-93DB-9116FD6CACCC}"/>
              </a:ext>
            </a:extLst>
          </p:cNvPr>
          <p:cNvGrpSpPr/>
          <p:nvPr/>
        </p:nvGrpSpPr>
        <p:grpSpPr>
          <a:xfrm>
            <a:off x="0" y="6629396"/>
            <a:ext cx="12188952" cy="228603"/>
            <a:chOff x="0" y="6629396"/>
            <a:chExt cx="12188952" cy="228603"/>
          </a:xfrm>
        </p:grpSpPr>
        <p:cxnSp>
          <p:nvCxnSpPr>
            <p:cNvPr id="24" name="Ligne verte 0,25''">
              <a:extLst>
                <a:ext uri="{FF2B5EF4-FFF2-40B4-BE49-F238E27FC236}">
                  <a16:creationId xmlns:a16="http://schemas.microsoft.com/office/drawing/2014/main" id="{905FCCF3-D324-4627-8F5C-D84B481CFFFC}"/>
                </a:ext>
              </a:extLst>
            </p:cNvPr>
            <p:cNvCxnSpPr/>
            <p:nvPr userDrawn="1"/>
          </p:nvCxnSpPr>
          <p:spPr>
            <a:xfrm>
              <a:off x="0" y="6629400"/>
              <a:ext cx="12188952" cy="0"/>
            </a:xfrm>
            <a:prstGeom prst="line">
              <a:avLst/>
            </a:prstGeom>
            <a:ln w="127">
              <a:solidFill>
                <a:srgbClr val="92D050"/>
              </a:solidFill>
              <a:prstDash val="lgDashDotDot"/>
            </a:ln>
          </p:spPr>
          <p:style>
            <a:lnRef idx="1">
              <a:schemeClr val="accent1"/>
            </a:lnRef>
            <a:fillRef idx="0">
              <a:schemeClr val="accent1"/>
            </a:fillRef>
            <a:effectRef idx="0">
              <a:schemeClr val="accent1"/>
            </a:effectRef>
            <a:fontRef idx="minor">
              <a:schemeClr val="tx1"/>
            </a:fontRef>
          </p:style>
        </p:cxnSp>
        <p:sp>
          <p:nvSpPr>
            <p:cNvPr id="28" name="Bloc vert 0,25''">
              <a:extLst>
                <a:ext uri="{FF2B5EF4-FFF2-40B4-BE49-F238E27FC236}">
                  <a16:creationId xmlns:a16="http://schemas.microsoft.com/office/drawing/2014/main" id="{52697758-63D5-486D-AF13-794476DE8B96}"/>
                </a:ext>
              </a:extLst>
            </p:cNvPr>
            <p:cNvSpPr txBox="1"/>
            <p:nvPr userDrawn="1"/>
          </p:nvSpPr>
          <p:spPr>
            <a:xfrm>
              <a:off x="11960157" y="6629396"/>
              <a:ext cx="228600" cy="228603"/>
            </a:xfrm>
            <a:prstGeom prst="rect">
              <a:avLst/>
            </a:prstGeom>
            <a:solidFill>
              <a:srgbClr val="DFF1CB"/>
            </a:solidFill>
            <a:ln w="127">
              <a:solidFill>
                <a:srgbClr val="92D050"/>
              </a:solidFill>
            </a:ln>
          </p:spPr>
          <p:txBody>
            <a:bodyPr wrap="square" lIns="0" tIns="0" rIns="0" bIns="0" rtlCol="0" anchor="ctr">
              <a:noAutofit/>
            </a:bodyPr>
            <a:lstStyle/>
            <a:p>
              <a:pPr algn="ctr"/>
              <a:r>
                <a:rPr lang="fr-CA" sz="600">
                  <a:solidFill>
                    <a:srgbClr val="00B050"/>
                  </a:solidFill>
                </a:rPr>
                <a:t>0,25</a:t>
              </a:r>
            </a:p>
          </p:txBody>
        </p:sp>
        <p:sp>
          <p:nvSpPr>
            <p:cNvPr id="25" name="Bloc vert 0,25''">
              <a:extLst>
                <a:ext uri="{FF2B5EF4-FFF2-40B4-BE49-F238E27FC236}">
                  <a16:creationId xmlns:a16="http://schemas.microsoft.com/office/drawing/2014/main" id="{6AC160FA-4F56-4B7A-A733-FF7E3174E112}"/>
                </a:ext>
              </a:extLst>
            </p:cNvPr>
            <p:cNvSpPr txBox="1"/>
            <p:nvPr userDrawn="1"/>
          </p:nvSpPr>
          <p:spPr>
            <a:xfrm>
              <a:off x="1" y="6629396"/>
              <a:ext cx="228600" cy="228603"/>
            </a:xfrm>
            <a:prstGeom prst="rect">
              <a:avLst/>
            </a:prstGeom>
            <a:solidFill>
              <a:srgbClr val="DFF1CB"/>
            </a:solidFill>
            <a:ln w="127">
              <a:solidFill>
                <a:srgbClr val="92D050"/>
              </a:solidFill>
            </a:ln>
          </p:spPr>
          <p:txBody>
            <a:bodyPr wrap="square" lIns="0" tIns="0" rIns="0" bIns="0" rtlCol="0" anchor="ctr">
              <a:noAutofit/>
            </a:bodyPr>
            <a:lstStyle/>
            <a:p>
              <a:pPr algn="ctr"/>
              <a:r>
                <a:rPr lang="fr-CA" sz="600">
                  <a:solidFill>
                    <a:srgbClr val="00B050"/>
                  </a:solidFill>
                </a:rPr>
                <a:t>0,25</a:t>
              </a:r>
            </a:p>
          </p:txBody>
        </p:sp>
      </p:grpSp>
      <p:grpSp>
        <p:nvGrpSpPr>
          <p:cNvPr id="11" name="Groupe  BLEU 0,375''" hidden="1">
            <a:extLst>
              <a:ext uri="{FF2B5EF4-FFF2-40B4-BE49-F238E27FC236}">
                <a16:creationId xmlns:a16="http://schemas.microsoft.com/office/drawing/2014/main" id="{82623D12-765E-442A-84CA-F8B66AF5E8BB}"/>
              </a:ext>
            </a:extLst>
          </p:cNvPr>
          <p:cNvGrpSpPr/>
          <p:nvPr/>
        </p:nvGrpSpPr>
        <p:grpSpPr>
          <a:xfrm>
            <a:off x="0" y="0"/>
            <a:ext cx="12192001" cy="6858000"/>
            <a:chOff x="0" y="0"/>
            <a:chExt cx="12192001" cy="6858000"/>
          </a:xfrm>
        </p:grpSpPr>
        <p:cxnSp>
          <p:nvCxnSpPr>
            <p:cNvPr id="30" name="LIgne bleue 0,375''">
              <a:extLst>
                <a:ext uri="{FF2B5EF4-FFF2-40B4-BE49-F238E27FC236}">
                  <a16:creationId xmlns:a16="http://schemas.microsoft.com/office/drawing/2014/main" id="{834FC230-ADC7-4175-A492-48ADB2E3B1C5}"/>
                </a:ext>
              </a:extLst>
            </p:cNvPr>
            <p:cNvCxnSpPr/>
            <p:nvPr userDrawn="1"/>
          </p:nvCxnSpPr>
          <p:spPr>
            <a:xfrm>
              <a:off x="11844528" y="0"/>
              <a:ext cx="0" cy="6858000"/>
            </a:xfrm>
            <a:prstGeom prst="line">
              <a:avLst/>
            </a:prstGeom>
            <a:ln w="127">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8" name="LIgne bleue 0,375''">
              <a:extLst>
                <a:ext uri="{FF2B5EF4-FFF2-40B4-BE49-F238E27FC236}">
                  <a16:creationId xmlns:a16="http://schemas.microsoft.com/office/drawing/2014/main" id="{4E31BB5B-4972-47A8-B911-5AE561C191A4}"/>
                </a:ext>
              </a:extLst>
            </p:cNvPr>
            <p:cNvCxnSpPr/>
            <p:nvPr userDrawn="1"/>
          </p:nvCxnSpPr>
          <p:spPr>
            <a:xfrm>
              <a:off x="347472" y="0"/>
              <a:ext cx="0" cy="6858000"/>
            </a:xfrm>
            <a:prstGeom prst="line">
              <a:avLst/>
            </a:prstGeom>
            <a:ln w="127">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18" name="Ligne bleue 0,375">
              <a:extLst>
                <a:ext uri="{FF2B5EF4-FFF2-40B4-BE49-F238E27FC236}">
                  <a16:creationId xmlns:a16="http://schemas.microsoft.com/office/drawing/2014/main" id="{A8093167-578D-458E-AEF0-52C3C7E3B301}"/>
                </a:ext>
              </a:extLst>
            </p:cNvPr>
            <p:cNvCxnSpPr/>
            <p:nvPr userDrawn="1"/>
          </p:nvCxnSpPr>
          <p:spPr>
            <a:xfrm>
              <a:off x="3048" y="347472"/>
              <a:ext cx="12188952" cy="0"/>
            </a:xfrm>
            <a:prstGeom prst="line">
              <a:avLst/>
            </a:prstGeom>
            <a:ln w="127">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12" name="Bloc Bleu 0,375''">
              <a:extLst>
                <a:ext uri="{FF2B5EF4-FFF2-40B4-BE49-F238E27FC236}">
                  <a16:creationId xmlns:a16="http://schemas.microsoft.com/office/drawing/2014/main" id="{7E0EFC64-8E98-4273-8C2D-E0D756F715D4}"/>
                </a:ext>
              </a:extLst>
            </p:cNvPr>
            <p:cNvSpPr txBox="1"/>
            <p:nvPr userDrawn="1"/>
          </p:nvSpPr>
          <p:spPr>
            <a:xfrm>
              <a:off x="0" y="0"/>
              <a:ext cx="347467" cy="347472"/>
            </a:xfrm>
            <a:prstGeom prst="rect">
              <a:avLst/>
            </a:prstGeom>
            <a:solidFill>
              <a:srgbClr val="CDF2FF"/>
            </a:solidFill>
            <a:ln w="127">
              <a:solidFill>
                <a:srgbClr val="00B0F0"/>
              </a:solidFill>
            </a:ln>
          </p:spPr>
          <p:txBody>
            <a:bodyPr wrap="square" lIns="0" tIns="0" rIns="0" bIns="0" rtlCol="0" anchor="ctr">
              <a:noAutofit/>
            </a:bodyPr>
            <a:lstStyle>
              <a:defPPr>
                <a:defRPr lang="fr-FR"/>
              </a:defPPr>
              <a:lvl1pPr algn="ctr">
                <a:defRPr sz="600">
                  <a:solidFill>
                    <a:srgbClr val="00B0F0"/>
                  </a:solidFill>
                </a:defRPr>
              </a:lvl1pPr>
            </a:lstStyle>
            <a:p>
              <a:pPr lvl="0"/>
              <a:r>
                <a:rPr lang="fr-CA" sz="600"/>
                <a:t>0,375</a:t>
              </a:r>
            </a:p>
          </p:txBody>
        </p:sp>
        <p:sp>
          <p:nvSpPr>
            <p:cNvPr id="39" name="Bloc bleu 0,375''">
              <a:extLst>
                <a:ext uri="{FF2B5EF4-FFF2-40B4-BE49-F238E27FC236}">
                  <a16:creationId xmlns:a16="http://schemas.microsoft.com/office/drawing/2014/main" id="{2FDA339D-5548-4A5B-AA71-60AF699A3AEB}"/>
                </a:ext>
              </a:extLst>
            </p:cNvPr>
            <p:cNvSpPr txBox="1"/>
            <p:nvPr userDrawn="1"/>
          </p:nvSpPr>
          <p:spPr>
            <a:xfrm>
              <a:off x="11844534" y="0"/>
              <a:ext cx="347467" cy="347472"/>
            </a:xfrm>
            <a:prstGeom prst="rect">
              <a:avLst/>
            </a:prstGeom>
            <a:solidFill>
              <a:srgbClr val="CDF2FF"/>
            </a:solidFill>
            <a:ln w="127">
              <a:solidFill>
                <a:srgbClr val="00B0F0"/>
              </a:solidFill>
            </a:ln>
          </p:spPr>
          <p:txBody>
            <a:bodyPr wrap="square" lIns="0" tIns="0" rIns="0" bIns="0" rtlCol="0" anchor="ctr">
              <a:noAutofit/>
            </a:bodyPr>
            <a:lstStyle>
              <a:defPPr>
                <a:defRPr lang="fr-FR"/>
              </a:defPPr>
              <a:lvl1pPr algn="ctr">
                <a:defRPr sz="600">
                  <a:solidFill>
                    <a:srgbClr val="00B0F0"/>
                  </a:solidFill>
                </a:defRPr>
              </a:lvl1pPr>
            </a:lstStyle>
            <a:p>
              <a:pPr lvl="0"/>
              <a:r>
                <a:rPr lang="fr-CA" sz="600"/>
                <a:t>0,375</a:t>
              </a:r>
            </a:p>
          </p:txBody>
        </p:sp>
      </p:grpSp>
      <p:sp>
        <p:nvSpPr>
          <p:cNvPr id="4" name="Espace réservé de la date 3">
            <a:extLst>
              <a:ext uri="{FF2B5EF4-FFF2-40B4-BE49-F238E27FC236}">
                <a16:creationId xmlns:a16="http://schemas.microsoft.com/office/drawing/2014/main" id="{1B95B41C-E530-4DC5-9802-EF54D319EC40}"/>
              </a:ext>
            </a:extLst>
          </p:cNvPr>
          <p:cNvSpPr>
            <a:spLocks noGrp="1"/>
          </p:cNvSpPr>
          <p:nvPr>
            <p:ph type="dt" sz="half" idx="2"/>
          </p:nvPr>
        </p:nvSpPr>
        <p:spPr>
          <a:xfrm>
            <a:off x="364725" y="6467557"/>
            <a:ext cx="2743200" cy="228600"/>
          </a:xfrm>
          <a:prstGeom prst="rect">
            <a:avLst/>
          </a:prstGeom>
        </p:spPr>
        <p:txBody>
          <a:bodyPr vert="horz" lIns="91440" tIns="45720" rIns="91440" bIns="45720" rtlCol="0" anchor="ctr"/>
          <a:lstStyle>
            <a:lvl1pPr algn="l">
              <a:defRPr sz="1000" b="1">
                <a:solidFill>
                  <a:schemeClr val="tx2"/>
                </a:solidFill>
              </a:defRPr>
            </a:lvl1pPr>
          </a:lstStyle>
          <a:p>
            <a:r>
              <a:rPr lang="fr-FR"/>
              <a:t>2017-12-05</a:t>
            </a:r>
            <a:endParaRPr lang="fr-CA"/>
          </a:p>
        </p:txBody>
      </p:sp>
      <p:sp>
        <p:nvSpPr>
          <p:cNvPr id="6" name="Espace réservé du numéro de diapositive 5">
            <a:extLst>
              <a:ext uri="{FF2B5EF4-FFF2-40B4-BE49-F238E27FC236}">
                <a16:creationId xmlns:a16="http://schemas.microsoft.com/office/drawing/2014/main" id="{63284139-A380-4C27-8981-787E4A37A452}"/>
              </a:ext>
            </a:extLst>
          </p:cNvPr>
          <p:cNvSpPr>
            <a:spLocks noGrp="1"/>
          </p:cNvSpPr>
          <p:nvPr>
            <p:ph type="sldNum" sz="quarter" idx="4"/>
          </p:nvPr>
        </p:nvSpPr>
        <p:spPr>
          <a:xfrm>
            <a:off x="10912641" y="6467557"/>
            <a:ext cx="931691" cy="228600"/>
          </a:xfrm>
          <a:prstGeom prst="rect">
            <a:avLst/>
          </a:prstGeom>
        </p:spPr>
        <p:txBody>
          <a:bodyPr vert="horz" lIns="91440" tIns="45720" rIns="91440" bIns="45720" rtlCol="0" anchor="ctr"/>
          <a:lstStyle>
            <a:lvl1pPr algn="r">
              <a:defRPr sz="1000" b="1">
                <a:solidFill>
                  <a:schemeClr val="tx2"/>
                </a:solidFill>
              </a:defRPr>
            </a:lvl1pPr>
          </a:lstStyle>
          <a:p>
            <a:fld id="{2D2B9FD4-22D1-4784-BC8D-82D569BBB95D}" type="slidenum">
              <a:rPr lang="fr-CA" smtClean="0"/>
              <a:pPr/>
              <a:t>‹N°›</a:t>
            </a:fld>
            <a:endParaRPr lang="fr-CA"/>
          </a:p>
        </p:txBody>
      </p:sp>
      <p:sp>
        <p:nvSpPr>
          <p:cNvPr id="5" name="Espace réservé du pied de page 4">
            <a:extLst>
              <a:ext uri="{FF2B5EF4-FFF2-40B4-BE49-F238E27FC236}">
                <a16:creationId xmlns:a16="http://schemas.microsoft.com/office/drawing/2014/main" id="{37D44DAF-D40E-42DB-A595-D2F01E660BD2}"/>
              </a:ext>
            </a:extLst>
          </p:cNvPr>
          <p:cNvSpPr>
            <a:spLocks noGrp="1"/>
          </p:cNvSpPr>
          <p:nvPr>
            <p:ph type="ftr" sz="quarter" idx="3"/>
          </p:nvPr>
        </p:nvSpPr>
        <p:spPr>
          <a:xfrm>
            <a:off x="359963" y="286956"/>
            <a:ext cx="5736037" cy="287346"/>
          </a:xfrm>
          <a:prstGeom prst="rect">
            <a:avLst/>
          </a:prstGeom>
        </p:spPr>
        <p:txBody>
          <a:bodyPr vert="horz" lIns="91440" tIns="45720" rIns="0" bIns="0" rtlCol="0" anchor="t"/>
          <a:lstStyle>
            <a:lvl1pPr algn="l">
              <a:lnSpc>
                <a:spcPct val="90000"/>
              </a:lnSpc>
              <a:defRPr sz="1000" b="1">
                <a:solidFill>
                  <a:schemeClr val="tx2"/>
                </a:solidFill>
              </a:defRPr>
            </a:lvl1pPr>
          </a:lstStyle>
          <a:p>
            <a:r>
              <a:rPr lang="fr-CA"/>
              <a:t>Titre de la présentation SSQ Assurance</a:t>
            </a:r>
          </a:p>
        </p:txBody>
      </p:sp>
      <p:sp>
        <p:nvSpPr>
          <p:cNvPr id="2" name="Espace réservé du titre 1">
            <a:extLst>
              <a:ext uri="{FF2B5EF4-FFF2-40B4-BE49-F238E27FC236}">
                <a16:creationId xmlns:a16="http://schemas.microsoft.com/office/drawing/2014/main" id="{29E3B299-8E95-433A-A5FB-F82DCB4E493C}"/>
              </a:ext>
            </a:extLst>
          </p:cNvPr>
          <p:cNvSpPr>
            <a:spLocks noGrp="1"/>
          </p:cNvSpPr>
          <p:nvPr>
            <p:ph type="title"/>
          </p:nvPr>
        </p:nvSpPr>
        <p:spPr>
          <a:xfrm>
            <a:off x="334202" y="566399"/>
            <a:ext cx="11524652" cy="1314483"/>
          </a:xfrm>
          <a:prstGeom prst="rect">
            <a:avLst/>
          </a:prstGeom>
        </p:spPr>
        <p:txBody>
          <a:bodyPr vert="horz" lIns="91440" tIns="45720" rIns="91440" bIns="45720" rtlCol="0" anchor="b" anchorCtr="0">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3663485-4781-4521-B880-4F2D2D1275CF}"/>
              </a:ext>
            </a:extLst>
          </p:cNvPr>
          <p:cNvSpPr>
            <a:spLocks noGrp="1"/>
          </p:cNvSpPr>
          <p:nvPr>
            <p:ph type="body" idx="1"/>
          </p:nvPr>
        </p:nvSpPr>
        <p:spPr>
          <a:xfrm>
            <a:off x="342776" y="1865642"/>
            <a:ext cx="11501080" cy="451925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5" name="Bloc rouge 1''" hidden="1">
            <a:extLst>
              <a:ext uri="{FF2B5EF4-FFF2-40B4-BE49-F238E27FC236}">
                <a16:creationId xmlns:a16="http://schemas.microsoft.com/office/drawing/2014/main" id="{BE64EA3C-2082-4EB9-BF86-489CEB901A13}"/>
              </a:ext>
            </a:extLst>
          </p:cNvPr>
          <p:cNvSpPr/>
          <p:nvPr/>
        </p:nvSpPr>
        <p:spPr>
          <a:xfrm>
            <a:off x="0" y="-953"/>
            <a:ext cx="914400" cy="914400"/>
          </a:xfrm>
          <a:prstGeom prst="rect">
            <a:avLst/>
          </a:prstGeom>
          <a:noFill/>
          <a:ln w="127">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CA" sz="600">
                <a:solidFill>
                  <a:srgbClr val="C00000"/>
                </a:solidFill>
              </a:rPr>
              <a:t>1’’</a:t>
            </a:r>
          </a:p>
        </p:txBody>
      </p:sp>
      <p:cxnSp>
        <p:nvCxnSpPr>
          <p:cNvPr id="49" name="Connecteur droit 48" hidden="1">
            <a:extLst>
              <a:ext uri="{FF2B5EF4-FFF2-40B4-BE49-F238E27FC236}">
                <a16:creationId xmlns:a16="http://schemas.microsoft.com/office/drawing/2014/main" id="{D6EE312A-A759-4E44-B9F9-9CC77CA44071}"/>
              </a:ext>
            </a:extLst>
          </p:cNvPr>
          <p:cNvCxnSpPr/>
          <p:nvPr/>
        </p:nvCxnSpPr>
        <p:spPr>
          <a:xfrm>
            <a:off x="0" y="913447"/>
            <a:ext cx="12188757" cy="0"/>
          </a:xfrm>
          <a:prstGeom prst="line">
            <a:avLst/>
          </a:prstGeom>
          <a:ln w="127">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36" name="Logo SSQ Couvertures" hidden="1">
            <a:extLst>
              <a:ext uri="{FF2B5EF4-FFF2-40B4-BE49-F238E27FC236}">
                <a16:creationId xmlns:a16="http://schemas.microsoft.com/office/drawing/2014/main" id="{1CAAE1A6-C1D8-4794-86E9-3F275431AC7C}"/>
              </a:ext>
            </a:extLst>
          </p:cNvPr>
          <p:cNvSpPr>
            <a:spLocks noChangeAspect="1"/>
          </p:cNvSpPr>
          <p:nvPr/>
        </p:nvSpPr>
        <p:spPr>
          <a:xfrm>
            <a:off x="350839" y="457581"/>
            <a:ext cx="1426464" cy="1426464"/>
          </a:xfrm>
          <a:prstGeom prst="rect">
            <a:avLst/>
          </a:prstGeom>
          <a:solidFill>
            <a:schemeClr val="accent3">
              <a:lumMod val="60000"/>
              <a:lumOff val="40000"/>
              <a:alpha val="5000"/>
            </a:schemeClr>
          </a:solidFill>
          <a:ln w="127"/>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00" b="0">
                <a:solidFill>
                  <a:srgbClr val="00B050"/>
                </a:solidFill>
              </a:rPr>
              <a:t>Logo Couvertures</a:t>
            </a:r>
          </a:p>
        </p:txBody>
      </p:sp>
      <p:sp>
        <p:nvSpPr>
          <p:cNvPr id="42" name="Logo SSQ Diapos" hidden="1">
            <a:extLst>
              <a:ext uri="{FF2B5EF4-FFF2-40B4-BE49-F238E27FC236}">
                <a16:creationId xmlns:a16="http://schemas.microsoft.com/office/drawing/2014/main" id="{5407CEA6-54E2-44A1-8044-1804A5303622}"/>
              </a:ext>
            </a:extLst>
          </p:cNvPr>
          <p:cNvSpPr>
            <a:spLocks noChangeAspect="1"/>
          </p:cNvSpPr>
          <p:nvPr/>
        </p:nvSpPr>
        <p:spPr>
          <a:xfrm>
            <a:off x="10592095" y="346853"/>
            <a:ext cx="1143000" cy="1143000"/>
          </a:xfrm>
          <a:prstGeom prst="rect">
            <a:avLst/>
          </a:prstGeom>
          <a:solidFill>
            <a:srgbClr val="FF0000">
              <a:alpha val="5000"/>
            </a:srgbClr>
          </a:solidFill>
          <a:ln w="127">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600">
                <a:solidFill>
                  <a:srgbClr val="FF0000"/>
                </a:solidFill>
              </a:rPr>
              <a:t>Logo diapos</a:t>
            </a:r>
          </a:p>
        </p:txBody>
      </p:sp>
    </p:spTree>
    <p:extLst>
      <p:ext uri="{BB962C8B-B14F-4D97-AF65-F5344CB8AC3E}">
        <p14:creationId xmlns:p14="http://schemas.microsoft.com/office/powerpoint/2010/main" val="5267997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1" r:id="rId3"/>
    <p:sldLayoutId id="2147483662" r:id="rId4"/>
    <p:sldLayoutId id="2147483661" r:id="rId5"/>
    <p:sldLayoutId id="2147483651" r:id="rId6"/>
    <p:sldLayoutId id="2147483650" r:id="rId7"/>
    <p:sldLayoutId id="2147483665" r:id="rId8"/>
    <p:sldLayoutId id="2147483663" r:id="rId9"/>
    <p:sldLayoutId id="2147483674" r:id="rId10"/>
    <p:sldLayoutId id="2147483673" r:id="rId11"/>
    <p:sldLayoutId id="2147483666" r:id="rId12"/>
    <p:sldLayoutId id="2147483675" r:id="rId13"/>
    <p:sldLayoutId id="2147483667" r:id="rId14"/>
    <p:sldLayoutId id="2147483672" r:id="rId15"/>
    <p:sldLayoutId id="2147483654" r:id="rId16"/>
    <p:sldLayoutId id="2147483655" r:id="rId17"/>
  </p:sldLayoutIdLst>
  <p:hf hdr="0" dt="0"/>
  <p:txStyles>
    <p:titleStyle>
      <a:lvl1pPr algn="l" defTabSz="914400" rtl="0" eaLnBrk="1" latinLnBrk="0" hangingPunct="1">
        <a:lnSpc>
          <a:spcPct val="100000"/>
        </a:lnSpc>
        <a:spcBef>
          <a:spcPct val="0"/>
        </a:spcBef>
        <a:buNone/>
        <a:defRPr sz="3600" kern="1200" spc="-1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buSzPct val="115000"/>
        <a:buFont typeface="Arial" panose="020B0604020202020204" pitchFamily="34" charset="0"/>
        <a:buChar char="•"/>
        <a:defRPr sz="2400" kern="1200">
          <a:solidFill>
            <a:schemeClr val="tx2"/>
          </a:solidFill>
          <a:latin typeface="+mn-lt"/>
          <a:ea typeface="+mn-ea"/>
          <a:cs typeface="+mn-cs"/>
        </a:defRPr>
      </a:lvl1pPr>
      <a:lvl2pPr marL="628650" indent="-171450" algn="l" defTabSz="914400" rtl="0" eaLnBrk="1" latinLnBrk="0" hangingPunct="1">
        <a:lnSpc>
          <a:spcPct val="100000"/>
        </a:lnSpc>
        <a:spcBef>
          <a:spcPts val="600"/>
        </a:spcBef>
        <a:buSzPct val="110000"/>
        <a:buFont typeface="Arial" panose="020B0604020202020204" pitchFamily="34" charset="0"/>
        <a:buChar char="•"/>
        <a:defRPr sz="2000" kern="1200">
          <a:solidFill>
            <a:schemeClr val="tx2"/>
          </a:solidFill>
          <a:latin typeface="+mn-lt"/>
          <a:ea typeface="+mn-ea"/>
          <a:cs typeface="+mn-cs"/>
        </a:defRPr>
      </a:lvl2pPr>
      <a:lvl3pPr marL="1089025" indent="-174625" algn="l" defTabSz="914400" rtl="0" eaLnBrk="1" latinLnBrk="0" hangingPunct="1">
        <a:lnSpc>
          <a:spcPct val="100000"/>
        </a:lnSpc>
        <a:spcBef>
          <a:spcPts val="600"/>
        </a:spcBef>
        <a:buSzPct val="110000"/>
        <a:buFont typeface="Arial" panose="020B0604020202020204" pitchFamily="34" charset="0"/>
        <a:buChar char="•"/>
        <a:defRPr sz="1800" kern="1200">
          <a:solidFill>
            <a:schemeClr val="tx2"/>
          </a:solidFill>
          <a:latin typeface="+mn-lt"/>
          <a:ea typeface="+mn-ea"/>
          <a:cs typeface="+mn-cs"/>
        </a:defRPr>
      </a:lvl3pPr>
      <a:lvl4pPr marL="1543050" indent="-171450" algn="l" defTabSz="914400" rtl="0" eaLnBrk="1" latinLnBrk="0" hangingPunct="1">
        <a:lnSpc>
          <a:spcPct val="100000"/>
        </a:lnSpc>
        <a:spcBef>
          <a:spcPts val="600"/>
        </a:spcBef>
        <a:buSzPct val="110000"/>
        <a:buFont typeface="Arial" panose="020B0604020202020204" pitchFamily="34" charset="0"/>
        <a:buChar char="•"/>
        <a:defRPr sz="1600" kern="1200">
          <a:solidFill>
            <a:schemeClr val="tx2"/>
          </a:solidFill>
          <a:latin typeface="+mn-lt"/>
          <a:ea typeface="+mn-ea"/>
          <a:cs typeface="+mn-cs"/>
        </a:defRPr>
      </a:lvl4pPr>
      <a:lvl5pPr marL="2003425" indent="-174625" algn="l" defTabSz="914400" rtl="0" eaLnBrk="1" latinLnBrk="0" hangingPunct="1">
        <a:lnSpc>
          <a:spcPct val="100000"/>
        </a:lnSpc>
        <a:spcBef>
          <a:spcPts val="600"/>
        </a:spcBef>
        <a:buSzPct val="110000"/>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 userDrawn="1">
          <p15:clr>
            <a:srgbClr val="F26B43"/>
          </p15:clr>
        </p15:guide>
        <p15:guide id="5" orient="horz" pos="4032" userDrawn="1">
          <p15:clr>
            <a:srgbClr val="F26B43"/>
          </p15:clr>
        </p15:guide>
        <p15:guide id="6" pos="3840" userDrawn="1">
          <p15:clr>
            <a:srgbClr val="F26B43"/>
          </p15:clr>
        </p15:guide>
        <p15:guide id="7" pos="7392" userDrawn="1">
          <p15:clr>
            <a:srgbClr val="F26B43"/>
          </p15:clr>
        </p15:guide>
        <p15:guide id="9" orient="horz" pos="1080" userDrawn="1">
          <p15:clr>
            <a:srgbClr val="F26B43"/>
          </p15:clr>
        </p15:guide>
        <p15:guide id="10" pos="216" userDrawn="1">
          <p15:clr>
            <a:srgbClr val="F26B43"/>
          </p15:clr>
        </p15:guide>
        <p15:guide id="11" pos="74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can01.safelinks.protection.outlook.com/?url=https%3A%2F%2Fhubs.ly%2FH0q1V0J0&amp;data=02%7C01%7CJudith.Henri%40ssq.ca%7C7f6c6318b6f74c92af6f08d7ee01563d%7C5ad62f8ada9a4f5eb9c1649756c550ca%7C0%7C0%7C637239561837318088&amp;sdata=RPWR%2FN%2FSPAJYJxen2uFYEvc64v0TXlpJaJg2RrBHSh4%3D&amp;reserved=0" TargetMode="External"/><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hyperlink" Target="https://can01.safelinks.protection.outlook.com/?url=https%3A%2F%2Fbiencanadiens.ca%2F&amp;data=02%7C01%7CJudith.Henri%40ssq.ca%7C7f6c6318b6f74c92af6f08d7ee01563d%7C5ad62f8ada9a4f5eb9c1649756c550ca%7C0%7C0%7C637239561837328085&amp;sdata=6nE85T8ed2ppL%2BcAvT7CPiMYik3oyAOjdAQ4zTt85Fk%3D&amp;reserved=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sq.ca/fr/rendezvousvirtuels"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2E077-B0D0-4C77-87CE-D0C43EB3AA62}"/>
              </a:ext>
            </a:extLst>
          </p:cNvPr>
          <p:cNvSpPr>
            <a:spLocks noGrp="1"/>
          </p:cNvSpPr>
          <p:nvPr>
            <p:ph type="ctrTitle"/>
          </p:nvPr>
        </p:nvSpPr>
        <p:spPr>
          <a:xfrm>
            <a:off x="341024" y="2780931"/>
            <a:ext cx="11509952" cy="1296138"/>
          </a:xfrm>
        </p:spPr>
        <p:txBody>
          <a:bodyPr>
            <a:normAutofit/>
          </a:bodyPr>
          <a:lstStyle/>
          <a:p>
            <a:r>
              <a:rPr lang="fr-CA" sz="8000" b="1" dirty="0">
                <a:cs typeface="Poppins" panose="00000500000000000000" pitchFamily="2" charset="0"/>
              </a:rPr>
              <a:t>Le stress financier</a:t>
            </a:r>
          </a:p>
        </p:txBody>
      </p:sp>
    </p:spTree>
    <p:extLst>
      <p:ext uri="{BB962C8B-B14F-4D97-AF65-F5344CB8AC3E}">
        <p14:creationId xmlns:p14="http://schemas.microsoft.com/office/powerpoint/2010/main" val="239946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10</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10" name="Rectangle 9">
            <a:extLst>
              <a:ext uri="{FF2B5EF4-FFF2-40B4-BE49-F238E27FC236}">
                <a16:creationId xmlns:a16="http://schemas.microsoft.com/office/drawing/2014/main" id="{B8207C38-22DF-4934-8A18-5449E6AA6943}"/>
              </a:ext>
            </a:extLst>
          </p:cNvPr>
          <p:cNvSpPr/>
          <p:nvPr/>
        </p:nvSpPr>
        <p:spPr>
          <a:xfrm>
            <a:off x="3364149" y="2064135"/>
            <a:ext cx="7866103" cy="1754326"/>
          </a:xfrm>
          <a:prstGeom prst="rect">
            <a:avLst/>
          </a:prstGeom>
        </p:spPr>
        <p:txBody>
          <a:bodyPr wrap="square">
            <a:spAutoFit/>
          </a:bodyPr>
          <a:lstStyle/>
          <a:p>
            <a:r>
              <a:rPr lang="fr-CA" sz="5400" b="1" dirty="0">
                <a:solidFill>
                  <a:srgbClr val="00694E"/>
                </a:solidFill>
                <a:latin typeface="+mj-lt"/>
                <a:cs typeface="Poppins" panose="00000500000000000000" pitchFamily="2" charset="0"/>
              </a:rPr>
              <a:t>Le stress financier est-il courant</a:t>
            </a:r>
          </a:p>
        </p:txBody>
      </p:sp>
      <p:pic>
        <p:nvPicPr>
          <p:cNvPr id="16" name="Image 15" descr="Une image contenant dessin&#10;&#10;Description générée automatiquement">
            <a:extLst>
              <a:ext uri="{FF2B5EF4-FFF2-40B4-BE49-F238E27FC236}">
                <a16:creationId xmlns:a16="http://schemas.microsoft.com/office/drawing/2014/main" id="{4A44BFCB-3590-411E-8E83-D4B8BE46B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1" y="1965104"/>
            <a:ext cx="1952388" cy="1952388"/>
          </a:xfrm>
          <a:prstGeom prst="rect">
            <a:avLst/>
          </a:prstGeom>
          <a:ln>
            <a:noFill/>
          </a:ln>
          <a:effectLst/>
        </p:spPr>
      </p:pic>
      <p:sp>
        <p:nvSpPr>
          <p:cNvPr id="9" name="Rectangle 8">
            <a:extLst>
              <a:ext uri="{FF2B5EF4-FFF2-40B4-BE49-F238E27FC236}">
                <a16:creationId xmlns:a16="http://schemas.microsoft.com/office/drawing/2014/main" id="{166588CE-A70A-4358-8EA5-416BCDC54418}"/>
              </a:ext>
            </a:extLst>
          </p:cNvPr>
          <p:cNvSpPr/>
          <p:nvPr/>
        </p:nvSpPr>
        <p:spPr>
          <a:xfrm>
            <a:off x="1980207" y="2161219"/>
            <a:ext cx="869149" cy="1569660"/>
          </a:xfrm>
          <a:prstGeom prst="rect">
            <a:avLst/>
          </a:prstGeom>
        </p:spPr>
        <p:txBody>
          <a:bodyPr wrap="none">
            <a:spAutoFit/>
          </a:bodyPr>
          <a:lstStyle/>
          <a:p>
            <a:pPr lvl="0"/>
            <a:r>
              <a:rPr lang="fr-FR" sz="9600" b="1" dirty="0">
                <a:solidFill>
                  <a:schemeClr val="bg1"/>
                </a:solidFill>
                <a:latin typeface="Arial" panose="020B0604020202020204" pitchFamily="34" charset="0"/>
                <a:cs typeface="Arial" panose="020B0604020202020204" pitchFamily="34" charset="0"/>
              </a:rPr>
              <a:t>3</a:t>
            </a:r>
            <a:endParaRPr lang="fr-FR" sz="8000" b="1" dirty="0">
              <a:solidFill>
                <a:schemeClr val="bg1"/>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F3CE829F-C0AC-4AD4-AD2D-BACB44B42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853" y="2941298"/>
            <a:ext cx="473730" cy="805931"/>
          </a:xfrm>
          <a:prstGeom prst="rect">
            <a:avLst/>
          </a:prstGeom>
        </p:spPr>
      </p:pic>
      <p:pic>
        <p:nvPicPr>
          <p:cNvPr id="11" name="Image 10">
            <a:extLst>
              <a:ext uri="{FF2B5EF4-FFF2-40B4-BE49-F238E27FC236}">
                <a16:creationId xmlns:a16="http://schemas.microsoft.com/office/drawing/2014/main" id="{5C36DC1D-C347-43DE-9F7B-7FA8B10EB324}"/>
              </a:ext>
            </a:extLst>
          </p:cNvPr>
          <p:cNvPicPr>
            <a:picLocks noChangeAspect="1"/>
          </p:cNvPicPr>
          <p:nvPr/>
        </p:nvPicPr>
        <p:blipFill>
          <a:blip r:embed="rId4" cstate="print"/>
          <a:stretch>
            <a:fillRect/>
          </a:stretch>
        </p:blipFill>
        <p:spPr>
          <a:xfrm>
            <a:off x="-11578" y="4143016"/>
            <a:ext cx="6220496" cy="2717096"/>
          </a:xfrm>
          <a:prstGeom prst="rect">
            <a:avLst/>
          </a:prstGeom>
        </p:spPr>
      </p:pic>
    </p:spTree>
    <p:extLst>
      <p:ext uri="{BB962C8B-B14F-4D97-AF65-F5344CB8AC3E}">
        <p14:creationId xmlns:p14="http://schemas.microsoft.com/office/powerpoint/2010/main" val="330139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11</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9" name="Rectangle 8">
            <a:extLst>
              <a:ext uri="{FF2B5EF4-FFF2-40B4-BE49-F238E27FC236}">
                <a16:creationId xmlns:a16="http://schemas.microsoft.com/office/drawing/2014/main" id="{166588CE-A70A-4358-8EA5-416BCDC54418}"/>
              </a:ext>
            </a:extLst>
          </p:cNvPr>
          <p:cNvSpPr/>
          <p:nvPr/>
        </p:nvSpPr>
        <p:spPr>
          <a:xfrm>
            <a:off x="2101889" y="1724725"/>
            <a:ext cx="869149" cy="1569660"/>
          </a:xfrm>
          <a:prstGeom prst="rect">
            <a:avLst/>
          </a:prstGeom>
        </p:spPr>
        <p:txBody>
          <a:bodyPr wrap="none">
            <a:spAutoFit/>
          </a:bodyPr>
          <a:lstStyle/>
          <a:p>
            <a:pPr lvl="0"/>
            <a:r>
              <a:rPr lang="fr-FR" sz="9600" b="1" dirty="0">
                <a:solidFill>
                  <a:schemeClr val="bg1"/>
                </a:solidFill>
                <a:latin typeface="Arial" panose="020B0604020202020204" pitchFamily="34" charset="0"/>
                <a:cs typeface="Arial" panose="020B0604020202020204" pitchFamily="34" charset="0"/>
              </a:rPr>
              <a:t>3</a:t>
            </a:r>
          </a:p>
        </p:txBody>
      </p:sp>
      <p:pic>
        <p:nvPicPr>
          <p:cNvPr id="11" name="Picture 4" descr="Infographie : l'argent est pour vous une source de stress? La version textuelle suit.">
            <a:extLst>
              <a:ext uri="{FF2B5EF4-FFF2-40B4-BE49-F238E27FC236}">
                <a16:creationId xmlns:a16="http://schemas.microsoft.com/office/drawing/2014/main" id="{848B29C1-2FB4-4CF7-8EB9-9A33B643FC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277" b="4306"/>
          <a:stretch/>
        </p:blipFill>
        <p:spPr bwMode="auto">
          <a:xfrm>
            <a:off x="6184779" y="1283592"/>
            <a:ext cx="5632757" cy="4021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4" descr="Infographie : l'argent est pour vous une source de stress? La version textuelle suit.">
            <a:extLst>
              <a:ext uri="{FF2B5EF4-FFF2-40B4-BE49-F238E27FC236}">
                <a16:creationId xmlns:a16="http://schemas.microsoft.com/office/drawing/2014/main" id="{958809C6-350B-40CB-A724-BF46D036E8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131"/>
          <a:stretch/>
        </p:blipFill>
        <p:spPr bwMode="auto">
          <a:xfrm>
            <a:off x="188418" y="2625570"/>
            <a:ext cx="5818805" cy="4021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0DC203C-5790-4A15-B856-57ADD9F3932A}"/>
              </a:ext>
            </a:extLst>
          </p:cNvPr>
          <p:cNvSpPr/>
          <p:nvPr/>
        </p:nvSpPr>
        <p:spPr>
          <a:xfrm>
            <a:off x="252822" y="1225820"/>
            <a:ext cx="5818805" cy="830997"/>
          </a:xfrm>
          <a:prstGeom prst="rect">
            <a:avLst/>
          </a:prstGeom>
        </p:spPr>
        <p:txBody>
          <a:bodyPr wrap="square">
            <a:spAutoFit/>
          </a:bodyPr>
          <a:lstStyle/>
          <a:p>
            <a:r>
              <a:rPr lang="fr-CA" sz="4800" b="1" dirty="0">
                <a:solidFill>
                  <a:srgbClr val="00694E"/>
                </a:solidFill>
                <a:latin typeface="+mj-lt"/>
                <a:cs typeface="Poppins" panose="00000500000000000000" pitchFamily="2" charset="0"/>
              </a:rPr>
              <a:t>Argent et stress</a:t>
            </a:r>
          </a:p>
        </p:txBody>
      </p:sp>
    </p:spTree>
    <p:extLst>
      <p:ext uri="{BB962C8B-B14F-4D97-AF65-F5344CB8AC3E}">
        <p14:creationId xmlns:p14="http://schemas.microsoft.com/office/powerpoint/2010/main" val="359558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a:xfrm>
            <a:off x="308827" y="286956"/>
            <a:ext cx="5736037" cy="287346"/>
          </a:xfrm>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12</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9" name="Rectangle 8">
            <a:extLst>
              <a:ext uri="{FF2B5EF4-FFF2-40B4-BE49-F238E27FC236}">
                <a16:creationId xmlns:a16="http://schemas.microsoft.com/office/drawing/2014/main" id="{166588CE-A70A-4358-8EA5-416BCDC54418}"/>
              </a:ext>
            </a:extLst>
          </p:cNvPr>
          <p:cNvSpPr/>
          <p:nvPr/>
        </p:nvSpPr>
        <p:spPr>
          <a:xfrm>
            <a:off x="2101889" y="1724725"/>
            <a:ext cx="869149" cy="1569660"/>
          </a:xfrm>
          <a:prstGeom prst="rect">
            <a:avLst/>
          </a:prstGeom>
        </p:spPr>
        <p:txBody>
          <a:bodyPr wrap="none">
            <a:spAutoFit/>
          </a:bodyPr>
          <a:lstStyle/>
          <a:p>
            <a:pPr lvl="0"/>
            <a:r>
              <a:rPr lang="fr-FR" sz="9600" b="1" dirty="0">
                <a:solidFill>
                  <a:schemeClr val="bg1"/>
                </a:solidFill>
                <a:latin typeface="Arial" panose="020B0604020202020204" pitchFamily="34" charset="0"/>
                <a:cs typeface="Arial" panose="020B0604020202020204" pitchFamily="34" charset="0"/>
              </a:rPr>
              <a:t>3</a:t>
            </a:r>
          </a:p>
        </p:txBody>
      </p:sp>
      <p:pic>
        <p:nvPicPr>
          <p:cNvPr id="10" name="Picture 4" descr="Le sondage 2017 de l'Association canadienne de la paie révèle que ...">
            <a:extLst>
              <a:ext uri="{FF2B5EF4-FFF2-40B4-BE49-F238E27FC236}">
                <a16:creationId xmlns:a16="http://schemas.microsoft.com/office/drawing/2014/main" id="{A1F405CA-1772-44A4-81B0-EBE04E64D1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b="46667"/>
          <a:stretch/>
        </p:blipFill>
        <p:spPr bwMode="auto">
          <a:xfrm>
            <a:off x="148693" y="844279"/>
            <a:ext cx="5736038" cy="4484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4" descr="Le sondage 2017 de l'Association canadienne de la paie révèle que ...">
            <a:extLst>
              <a:ext uri="{FF2B5EF4-FFF2-40B4-BE49-F238E27FC236}">
                <a16:creationId xmlns:a16="http://schemas.microsoft.com/office/drawing/2014/main" id="{34360BB4-481E-48A5-B0F9-CE8E0636955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t="53333" b="9699"/>
          <a:stretch/>
        </p:blipFill>
        <p:spPr bwMode="auto">
          <a:xfrm>
            <a:off x="6058595" y="2898410"/>
            <a:ext cx="5984712" cy="3398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1F3D76E-6089-4E51-8DB2-10621C4C1FB0}"/>
              </a:ext>
            </a:extLst>
          </p:cNvPr>
          <p:cNvSpPr/>
          <p:nvPr/>
        </p:nvSpPr>
        <p:spPr>
          <a:xfrm>
            <a:off x="6058595" y="951526"/>
            <a:ext cx="3218570" cy="1569660"/>
          </a:xfrm>
          <a:prstGeom prst="rect">
            <a:avLst/>
          </a:prstGeom>
        </p:spPr>
        <p:txBody>
          <a:bodyPr wrap="square">
            <a:spAutoFit/>
          </a:bodyPr>
          <a:lstStyle/>
          <a:p>
            <a:r>
              <a:rPr lang="fr-CA" sz="4800" b="1" dirty="0">
                <a:solidFill>
                  <a:srgbClr val="00694E"/>
                </a:solidFill>
                <a:latin typeface="+mj-lt"/>
                <a:cs typeface="Poppins" panose="00000500000000000000" pitchFamily="2" charset="0"/>
              </a:rPr>
              <a:t>Argent et stress</a:t>
            </a:r>
          </a:p>
        </p:txBody>
      </p:sp>
      <p:pic>
        <p:nvPicPr>
          <p:cNvPr id="7" name="Image 6" descr="Une image contenant dessin, alimentation&#10;&#10;Description générée automatiquement">
            <a:extLst>
              <a:ext uri="{FF2B5EF4-FFF2-40B4-BE49-F238E27FC236}">
                <a16:creationId xmlns:a16="http://schemas.microsoft.com/office/drawing/2014/main" id="{8272CBFE-4172-47FC-8658-C8DFDAF03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0861" y="1075135"/>
            <a:ext cx="1689090" cy="1569660"/>
          </a:xfrm>
          <a:prstGeom prst="rect">
            <a:avLst/>
          </a:prstGeom>
        </p:spPr>
      </p:pic>
    </p:spTree>
    <p:extLst>
      <p:ext uri="{BB962C8B-B14F-4D97-AF65-F5344CB8AC3E}">
        <p14:creationId xmlns:p14="http://schemas.microsoft.com/office/powerpoint/2010/main" val="234361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13</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9" name="Rectangle 8">
            <a:extLst>
              <a:ext uri="{FF2B5EF4-FFF2-40B4-BE49-F238E27FC236}">
                <a16:creationId xmlns:a16="http://schemas.microsoft.com/office/drawing/2014/main" id="{166588CE-A70A-4358-8EA5-416BCDC54418}"/>
              </a:ext>
            </a:extLst>
          </p:cNvPr>
          <p:cNvSpPr/>
          <p:nvPr/>
        </p:nvSpPr>
        <p:spPr>
          <a:xfrm>
            <a:off x="2101889" y="1724725"/>
            <a:ext cx="869149" cy="1569660"/>
          </a:xfrm>
          <a:prstGeom prst="rect">
            <a:avLst/>
          </a:prstGeom>
        </p:spPr>
        <p:txBody>
          <a:bodyPr wrap="none">
            <a:spAutoFit/>
          </a:bodyPr>
          <a:lstStyle/>
          <a:p>
            <a:pPr lvl="0"/>
            <a:r>
              <a:rPr lang="fr-FR" sz="9600" b="1" dirty="0">
                <a:solidFill>
                  <a:schemeClr val="bg1"/>
                </a:solidFill>
                <a:latin typeface="Arial" panose="020B0604020202020204" pitchFamily="34" charset="0"/>
                <a:cs typeface="Arial" panose="020B0604020202020204" pitchFamily="34" charset="0"/>
              </a:rPr>
              <a:t>3</a:t>
            </a:r>
          </a:p>
        </p:txBody>
      </p:sp>
      <p:sp>
        <p:nvSpPr>
          <p:cNvPr id="15" name="Rectangle 14">
            <a:extLst>
              <a:ext uri="{FF2B5EF4-FFF2-40B4-BE49-F238E27FC236}">
                <a16:creationId xmlns:a16="http://schemas.microsoft.com/office/drawing/2014/main" id="{F1F3D76E-6089-4E51-8DB2-10621C4C1FB0}"/>
              </a:ext>
            </a:extLst>
          </p:cNvPr>
          <p:cNvSpPr/>
          <p:nvPr/>
        </p:nvSpPr>
        <p:spPr>
          <a:xfrm>
            <a:off x="569288" y="1258913"/>
            <a:ext cx="9968506" cy="1569660"/>
          </a:xfrm>
          <a:prstGeom prst="rect">
            <a:avLst/>
          </a:prstGeom>
        </p:spPr>
        <p:txBody>
          <a:bodyPr wrap="square">
            <a:spAutoFit/>
          </a:bodyPr>
          <a:lstStyle/>
          <a:p>
            <a:r>
              <a:rPr lang="fr-CA" sz="4800" b="1" dirty="0">
                <a:solidFill>
                  <a:srgbClr val="00694E"/>
                </a:solidFill>
                <a:latin typeface="+mj-lt"/>
                <a:cs typeface="Poppins" panose="00000500000000000000" pitchFamily="2" charset="0"/>
              </a:rPr>
              <a:t>Les finances sont la principale cause du stress</a:t>
            </a:r>
          </a:p>
        </p:txBody>
      </p:sp>
      <p:pic>
        <p:nvPicPr>
          <p:cNvPr id="11" name="Picture 2" descr="A close up of a device&#10;&#10;Description automatically generated">
            <a:extLst>
              <a:ext uri="{FF2B5EF4-FFF2-40B4-BE49-F238E27FC236}">
                <a16:creationId xmlns:a16="http://schemas.microsoft.com/office/drawing/2014/main" id="{D5D87C7E-7526-4009-887B-F7F46F4056C3}"/>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3827" t="19609" r="7244" b="14418"/>
          <a:stretch/>
        </p:blipFill>
        <p:spPr>
          <a:xfrm>
            <a:off x="573847" y="3020808"/>
            <a:ext cx="8195161" cy="3419855"/>
          </a:xfrm>
          <a:prstGeom prst="rect">
            <a:avLst/>
          </a:prstGeom>
          <a:ln>
            <a:noFill/>
          </a:ln>
          <a:effectLst>
            <a:outerShdw blurRad="292100" dist="139700" dir="2700000" algn="tl" rotWithShape="0">
              <a:srgbClr val="333333">
                <a:alpha val="65000"/>
              </a:srgbClr>
            </a:outerShdw>
          </a:effectLst>
        </p:spPr>
      </p:pic>
      <p:pic>
        <p:nvPicPr>
          <p:cNvPr id="3" name="Image 2" descr="Une image contenant signe&#10;&#10;Description générée automatiquement">
            <a:extLst>
              <a:ext uri="{FF2B5EF4-FFF2-40B4-BE49-F238E27FC236}">
                <a16:creationId xmlns:a16="http://schemas.microsoft.com/office/drawing/2014/main" id="{276C9678-2617-4EBD-80E0-140237833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008" y="2961950"/>
            <a:ext cx="3537572" cy="3537572"/>
          </a:xfrm>
          <a:prstGeom prst="rect">
            <a:avLst/>
          </a:prstGeom>
        </p:spPr>
      </p:pic>
    </p:spTree>
    <p:extLst>
      <p:ext uri="{BB962C8B-B14F-4D97-AF65-F5344CB8AC3E}">
        <p14:creationId xmlns:p14="http://schemas.microsoft.com/office/powerpoint/2010/main" val="240332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90B36D4-4A4A-4B6B-A7E8-E12AB0B1C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519" y="2139051"/>
            <a:ext cx="2081404" cy="2081404"/>
          </a:xfrm>
          <a:prstGeom prst="rect">
            <a:avLst/>
          </a:prstGeom>
          <a:ln>
            <a:noFill/>
          </a:ln>
          <a:effectLst/>
        </p:spPr>
      </p:pic>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14</a:t>
            </a:fld>
            <a:endParaRPr lang="fr-CA"/>
          </a:p>
        </p:txBody>
      </p:sp>
      <p:sp>
        <p:nvSpPr>
          <p:cNvPr id="10" name="Rectangle 9">
            <a:extLst>
              <a:ext uri="{FF2B5EF4-FFF2-40B4-BE49-F238E27FC236}">
                <a16:creationId xmlns:a16="http://schemas.microsoft.com/office/drawing/2014/main" id="{B8207C38-22DF-4934-8A18-5449E6AA6943}"/>
              </a:ext>
            </a:extLst>
          </p:cNvPr>
          <p:cNvSpPr/>
          <p:nvPr/>
        </p:nvSpPr>
        <p:spPr>
          <a:xfrm>
            <a:off x="4106125" y="2210257"/>
            <a:ext cx="6806516" cy="1938992"/>
          </a:xfrm>
          <a:prstGeom prst="rect">
            <a:avLst/>
          </a:prstGeom>
        </p:spPr>
        <p:txBody>
          <a:bodyPr wrap="square">
            <a:spAutoFit/>
          </a:bodyPr>
          <a:lstStyle/>
          <a:p>
            <a:r>
              <a:rPr lang="fr-CA" sz="6000" b="1" dirty="0">
                <a:solidFill>
                  <a:srgbClr val="00694E"/>
                </a:solidFill>
                <a:latin typeface="+mj-lt"/>
                <a:cs typeface="Poppins" panose="00000500000000000000" pitchFamily="2" charset="0"/>
              </a:rPr>
              <a:t>Impact du stress financier</a:t>
            </a:r>
          </a:p>
        </p:txBody>
      </p:sp>
      <p:sp>
        <p:nvSpPr>
          <p:cNvPr id="9" name="Rectangle 8">
            <a:extLst>
              <a:ext uri="{FF2B5EF4-FFF2-40B4-BE49-F238E27FC236}">
                <a16:creationId xmlns:a16="http://schemas.microsoft.com/office/drawing/2014/main" id="{166588CE-A70A-4358-8EA5-416BCDC54418}"/>
              </a:ext>
            </a:extLst>
          </p:cNvPr>
          <p:cNvSpPr/>
          <p:nvPr/>
        </p:nvSpPr>
        <p:spPr>
          <a:xfrm>
            <a:off x="2594585" y="2338100"/>
            <a:ext cx="1452015" cy="1569660"/>
          </a:xfrm>
          <a:prstGeom prst="rect">
            <a:avLst/>
          </a:prstGeom>
        </p:spPr>
        <p:txBody>
          <a:bodyPr wrap="square">
            <a:spAutoFit/>
          </a:bodyPr>
          <a:lstStyle/>
          <a:p>
            <a:pPr lvl="0"/>
            <a:r>
              <a:rPr lang="fr-FR" sz="9600" b="1" dirty="0">
                <a:solidFill>
                  <a:schemeClr val="bg1"/>
                </a:solidFill>
                <a:latin typeface="Arial" panose="020B0604020202020204" pitchFamily="34" charset="0"/>
                <a:cs typeface="Arial" panose="020B0604020202020204" pitchFamily="34" charset="0"/>
              </a:rPr>
              <a:t>4</a:t>
            </a:r>
          </a:p>
        </p:txBody>
      </p:sp>
      <p:pic>
        <p:nvPicPr>
          <p:cNvPr id="18" name="Image 17" descr="Une image contenant dessin&#10;&#10;Description générée automatiquement">
            <a:extLst>
              <a:ext uri="{FF2B5EF4-FFF2-40B4-BE49-F238E27FC236}">
                <a16:creationId xmlns:a16="http://schemas.microsoft.com/office/drawing/2014/main" id="{ECB89206-B2ED-4D25-9854-4FF73B612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875" y="2000250"/>
            <a:ext cx="1428750" cy="1428750"/>
          </a:xfrm>
          <a:prstGeom prst="rect">
            <a:avLst/>
          </a:prstGeom>
        </p:spPr>
      </p:pic>
      <p:pic>
        <p:nvPicPr>
          <p:cNvPr id="8" name="Image 7">
            <a:extLst>
              <a:ext uri="{FF2B5EF4-FFF2-40B4-BE49-F238E27FC236}">
                <a16:creationId xmlns:a16="http://schemas.microsoft.com/office/drawing/2014/main" id="{4DDBB67D-3217-445D-8ACE-A27D5172F3E5}"/>
              </a:ext>
            </a:extLst>
          </p:cNvPr>
          <p:cNvPicPr>
            <a:picLocks noChangeAspect="1"/>
          </p:cNvPicPr>
          <p:nvPr/>
        </p:nvPicPr>
        <p:blipFill>
          <a:blip r:embed="rId4" cstate="print"/>
          <a:stretch>
            <a:fillRect/>
          </a:stretch>
        </p:blipFill>
        <p:spPr>
          <a:xfrm>
            <a:off x="0" y="4057397"/>
            <a:ext cx="6220496" cy="2717096"/>
          </a:xfrm>
          <a:prstGeom prst="rect">
            <a:avLst/>
          </a:prstGeom>
        </p:spPr>
      </p:pic>
    </p:spTree>
    <p:extLst>
      <p:ext uri="{BB962C8B-B14F-4D97-AF65-F5344CB8AC3E}">
        <p14:creationId xmlns:p14="http://schemas.microsoft.com/office/powerpoint/2010/main" val="396870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15</a:t>
            </a:fld>
            <a:endParaRPr lang="fr-CA"/>
          </a:p>
        </p:txBody>
      </p:sp>
      <p:sp>
        <p:nvSpPr>
          <p:cNvPr id="7" name="Rectangle 6">
            <a:extLst>
              <a:ext uri="{FF2B5EF4-FFF2-40B4-BE49-F238E27FC236}">
                <a16:creationId xmlns:a16="http://schemas.microsoft.com/office/drawing/2014/main" id="{982AD375-48DD-4A37-A9B0-E83CE1D22C7B}"/>
              </a:ext>
            </a:extLst>
          </p:cNvPr>
          <p:cNvSpPr/>
          <p:nvPr/>
        </p:nvSpPr>
        <p:spPr>
          <a:xfrm>
            <a:off x="556333" y="897008"/>
            <a:ext cx="10034727" cy="4647426"/>
          </a:xfrm>
          <a:prstGeom prst="rect">
            <a:avLst/>
          </a:prstGeom>
        </p:spPr>
        <p:txBody>
          <a:bodyPr wrap="square">
            <a:spAutoFit/>
          </a:bodyPr>
          <a:lstStyle/>
          <a:p>
            <a:r>
              <a:rPr lang="fr-CA" sz="4000" b="1" dirty="0">
                <a:solidFill>
                  <a:srgbClr val="00694E"/>
                </a:solidFill>
                <a:latin typeface="+mj-lt"/>
                <a:cs typeface="Poppins" panose="00000500000000000000" pitchFamily="2" charset="0"/>
              </a:rPr>
              <a:t>Nuance entre le stress et l’anxiété</a:t>
            </a:r>
          </a:p>
          <a:p>
            <a:pPr>
              <a:lnSpc>
                <a:spcPct val="150000"/>
              </a:lnSpc>
            </a:pPr>
            <a:endParaRPr lang="fr-CA" sz="1600" b="1" dirty="0">
              <a:solidFill>
                <a:srgbClr val="009C3D"/>
              </a:solidFill>
            </a:endParaRPr>
          </a:p>
          <a:p>
            <a:pPr>
              <a:lnSpc>
                <a:spcPct val="150000"/>
              </a:lnSpc>
            </a:pPr>
            <a:r>
              <a:rPr lang="fr-CA" sz="2800" b="1" dirty="0">
                <a:solidFill>
                  <a:srgbClr val="009C3D"/>
                </a:solidFill>
              </a:rPr>
              <a:t>Stress: état de perturbation provoqué par une agression </a:t>
            </a:r>
          </a:p>
          <a:p>
            <a:r>
              <a:rPr lang="fr-CA" dirty="0"/>
              <a:t>Initialement, le stress a été défini comme une réponse physiologique de l'organisme à une situation épuisante, dangereuse ou angoissante. Le corps produit alors des hormones spécifiques. Cette notion a été ultérieurement étendue à tout état de perturbation provoqué par la confrontation avec un danger, une menace physique ou psychique, un environnement difficile.</a:t>
            </a:r>
          </a:p>
          <a:p>
            <a:endParaRPr lang="fr-CA" dirty="0"/>
          </a:p>
          <a:p>
            <a:endParaRPr lang="fr-CA" dirty="0"/>
          </a:p>
          <a:p>
            <a:r>
              <a:rPr lang="fr-CA" sz="2800" b="1" dirty="0">
                <a:solidFill>
                  <a:srgbClr val="009C3D"/>
                </a:solidFill>
              </a:rPr>
              <a:t>Anxiété</a:t>
            </a:r>
          </a:p>
          <a:p>
            <a:r>
              <a:rPr lang="fr-CA" dirty="0"/>
              <a:t>L'anxiété est une anticipation appréhensive d'un danger ou d'un malheur futur accompagné d'un sentiment d'inquiétude, d'une détresse, et ou de symptômes somatiques de tension. L'anxiété exerce une fonction adaptative essentielle (ex. pour motiver à l'action). </a:t>
            </a:r>
          </a:p>
        </p:txBody>
      </p:sp>
      <p:pic>
        <p:nvPicPr>
          <p:cNvPr id="12" name="Image 11" descr="Une image contenant dessin&#10;&#10;Description générée automatiquement">
            <a:extLst>
              <a:ext uri="{FF2B5EF4-FFF2-40B4-BE49-F238E27FC236}">
                <a16:creationId xmlns:a16="http://schemas.microsoft.com/office/drawing/2014/main" id="{F9B8EE75-6DB7-4163-B1B3-9AB201EED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881" y="1886273"/>
            <a:ext cx="1853096" cy="1913313"/>
          </a:xfrm>
          <a:prstGeom prst="rect">
            <a:avLst/>
          </a:prstGeom>
        </p:spPr>
      </p:pic>
      <p:pic>
        <p:nvPicPr>
          <p:cNvPr id="13" name="Image 12">
            <a:extLst>
              <a:ext uri="{FF2B5EF4-FFF2-40B4-BE49-F238E27FC236}">
                <a16:creationId xmlns:a16="http://schemas.microsoft.com/office/drawing/2014/main" id="{C29D4800-068F-462A-9166-942FBE41B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129" y="4476377"/>
            <a:ext cx="1744848" cy="1744848"/>
          </a:xfrm>
          <a:prstGeom prst="rect">
            <a:avLst/>
          </a:prstGeom>
        </p:spPr>
      </p:pic>
    </p:spTree>
    <p:extLst>
      <p:ext uri="{BB962C8B-B14F-4D97-AF65-F5344CB8AC3E}">
        <p14:creationId xmlns:p14="http://schemas.microsoft.com/office/powerpoint/2010/main" val="65168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16</a:t>
            </a:fld>
            <a:endParaRPr lang="fr-CA"/>
          </a:p>
        </p:txBody>
      </p:sp>
      <p:sp>
        <p:nvSpPr>
          <p:cNvPr id="7" name="Rectangle 6">
            <a:extLst>
              <a:ext uri="{FF2B5EF4-FFF2-40B4-BE49-F238E27FC236}">
                <a16:creationId xmlns:a16="http://schemas.microsoft.com/office/drawing/2014/main" id="{982AD375-48DD-4A37-A9B0-E83CE1D22C7B}"/>
              </a:ext>
            </a:extLst>
          </p:cNvPr>
          <p:cNvSpPr/>
          <p:nvPr/>
        </p:nvSpPr>
        <p:spPr>
          <a:xfrm>
            <a:off x="645111" y="2148426"/>
            <a:ext cx="9857173" cy="4134465"/>
          </a:xfrm>
          <a:prstGeom prst="rect">
            <a:avLst/>
          </a:prstGeom>
        </p:spPr>
        <p:txBody>
          <a:bodyPr wrap="square">
            <a:spAutoFit/>
          </a:bodyPr>
          <a:lstStyle/>
          <a:p>
            <a:r>
              <a:rPr lang="fr-CA" sz="3200" b="1" dirty="0">
                <a:solidFill>
                  <a:srgbClr val="00B050"/>
                </a:solidFill>
                <a:cs typeface="Poppins" panose="00000500000000000000" pitchFamily="2" charset="0"/>
              </a:rPr>
              <a:t>Santé physique </a:t>
            </a:r>
          </a:p>
          <a:p>
            <a:pPr>
              <a:lnSpc>
                <a:spcPct val="150000"/>
              </a:lnSpc>
            </a:pPr>
            <a:r>
              <a:rPr lang="fr-CA" dirty="0"/>
              <a:t>Les personnes aux prises avec des soucis financiers sont 2 X plus susceptibles de déclarer avoir un  mauvais état de santé général et sont 4 X plus à risque de souffrir d’insomnie, de maux de tête et d’autres maladies. </a:t>
            </a:r>
          </a:p>
          <a:p>
            <a:endParaRPr lang="fr-CA" dirty="0"/>
          </a:p>
          <a:p>
            <a:endParaRPr lang="fr-CA" dirty="0"/>
          </a:p>
          <a:p>
            <a:r>
              <a:rPr lang="fr-CA" sz="3200" b="1" dirty="0">
                <a:solidFill>
                  <a:srgbClr val="00B050"/>
                </a:solidFill>
                <a:cs typeface="Poppins" panose="00000500000000000000" pitchFamily="2" charset="0"/>
              </a:rPr>
              <a:t>Santé mentale </a:t>
            </a:r>
            <a:endParaRPr lang="fr-CA" sz="1400" dirty="0">
              <a:solidFill>
                <a:srgbClr val="00B050"/>
              </a:solidFill>
              <a:cs typeface="Poppins" panose="00000500000000000000" pitchFamily="2" charset="0"/>
            </a:endParaRPr>
          </a:p>
          <a:p>
            <a:pPr>
              <a:lnSpc>
                <a:spcPct val="150000"/>
              </a:lnSpc>
            </a:pPr>
            <a:r>
              <a:rPr lang="fr-CA" dirty="0"/>
              <a:t>Un grand stress financier peut entraîner, à long terme, des problèmes de santé plus graves, comme des maladies du cœur, de l’hypertension artérielle et des problèmes de santé mentale comme la dépression et l’anxiété, sans compter la tension dans ses relations interpersonnelles.</a:t>
            </a:r>
          </a:p>
        </p:txBody>
      </p:sp>
      <p:pic>
        <p:nvPicPr>
          <p:cNvPr id="10" name="Image 9" descr="Une image contenant dessin, lumière, alimentation&#10;&#10;Description générée automatiquement">
            <a:extLst>
              <a:ext uri="{FF2B5EF4-FFF2-40B4-BE49-F238E27FC236}">
                <a16:creationId xmlns:a16="http://schemas.microsoft.com/office/drawing/2014/main" id="{28C3C401-B60F-4A7A-8C0D-C70B47F3F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797" y="1890944"/>
            <a:ext cx="1521343" cy="1195341"/>
          </a:xfrm>
          <a:prstGeom prst="rect">
            <a:avLst/>
          </a:prstGeom>
        </p:spPr>
      </p:pic>
      <p:sp>
        <p:nvSpPr>
          <p:cNvPr id="2" name="Rectangle 1">
            <a:extLst>
              <a:ext uri="{FF2B5EF4-FFF2-40B4-BE49-F238E27FC236}">
                <a16:creationId xmlns:a16="http://schemas.microsoft.com/office/drawing/2014/main" id="{5D2C6788-7DA0-49B1-B0E3-82DF9AA3C3DE}"/>
              </a:ext>
            </a:extLst>
          </p:cNvPr>
          <p:cNvSpPr/>
          <p:nvPr/>
        </p:nvSpPr>
        <p:spPr>
          <a:xfrm>
            <a:off x="645111" y="875281"/>
            <a:ext cx="9120326" cy="1015663"/>
          </a:xfrm>
          <a:prstGeom prst="rect">
            <a:avLst/>
          </a:prstGeom>
        </p:spPr>
        <p:txBody>
          <a:bodyPr wrap="square">
            <a:spAutoFit/>
          </a:bodyPr>
          <a:lstStyle/>
          <a:p>
            <a:r>
              <a:rPr lang="fr-CA" sz="6000" b="1" dirty="0">
                <a:solidFill>
                  <a:srgbClr val="00694E"/>
                </a:solidFill>
                <a:latin typeface="+mj-lt"/>
                <a:cs typeface="Poppins" panose="00000500000000000000" pitchFamily="2" charset="0"/>
              </a:rPr>
              <a:t>Le stress financier</a:t>
            </a:r>
            <a:endParaRPr lang="fr-CA" dirty="0">
              <a:latin typeface="+mj-lt"/>
            </a:endParaRPr>
          </a:p>
        </p:txBody>
      </p:sp>
      <p:pic>
        <p:nvPicPr>
          <p:cNvPr id="8" name="Image 7" descr="Une image contenant alimentation, lumière&#10;&#10;Description générée automatiquement">
            <a:extLst>
              <a:ext uri="{FF2B5EF4-FFF2-40B4-BE49-F238E27FC236}">
                <a16:creationId xmlns:a16="http://schemas.microsoft.com/office/drawing/2014/main" id="{1295D223-25E1-4203-BE66-F32D265EE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0000" y="4730504"/>
            <a:ext cx="1212935" cy="1385686"/>
          </a:xfrm>
          <a:prstGeom prst="rect">
            <a:avLst/>
          </a:prstGeom>
        </p:spPr>
      </p:pic>
    </p:spTree>
    <p:extLst>
      <p:ext uri="{BB962C8B-B14F-4D97-AF65-F5344CB8AC3E}">
        <p14:creationId xmlns:p14="http://schemas.microsoft.com/office/powerpoint/2010/main" val="247106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17</a:t>
            </a:fld>
            <a:endParaRPr lang="fr-CA"/>
          </a:p>
        </p:txBody>
      </p:sp>
      <p:sp>
        <p:nvSpPr>
          <p:cNvPr id="3" name="Rectangle 2">
            <a:extLst>
              <a:ext uri="{FF2B5EF4-FFF2-40B4-BE49-F238E27FC236}">
                <a16:creationId xmlns:a16="http://schemas.microsoft.com/office/drawing/2014/main" id="{F621914F-6454-4E03-A095-5643B49CABF8}"/>
              </a:ext>
            </a:extLst>
          </p:cNvPr>
          <p:cNvSpPr/>
          <p:nvPr/>
        </p:nvSpPr>
        <p:spPr>
          <a:xfrm>
            <a:off x="535272" y="1771571"/>
            <a:ext cx="11309060" cy="4651979"/>
          </a:xfrm>
          <a:prstGeom prst="rect">
            <a:avLst/>
          </a:prstGeom>
        </p:spPr>
        <p:txBody>
          <a:bodyPr wrap="square">
            <a:spAutoFit/>
          </a:bodyPr>
          <a:lstStyle/>
          <a:p>
            <a:pPr marL="285750" indent="-285750">
              <a:lnSpc>
                <a:spcPct val="150000"/>
              </a:lnSpc>
              <a:buFont typeface="Arial" panose="020B0604020202020204" pitchFamily="34" charset="0"/>
              <a:buChar char="•"/>
            </a:pPr>
            <a:r>
              <a:rPr lang="fr-CA" sz="2000" dirty="0"/>
              <a:t>Changement d’appétit (diminution ou augmentation);</a:t>
            </a:r>
          </a:p>
          <a:p>
            <a:pPr marL="285750" indent="-285750">
              <a:lnSpc>
                <a:spcPct val="150000"/>
              </a:lnSpc>
              <a:buFont typeface="Arial" panose="020B0604020202020204" pitchFamily="34" charset="0"/>
              <a:buChar char="•"/>
            </a:pPr>
            <a:r>
              <a:rPr lang="fr-CA" sz="2000" dirty="0"/>
              <a:t>Anxiété;</a:t>
            </a:r>
          </a:p>
          <a:p>
            <a:pPr marL="285750" indent="-285750">
              <a:lnSpc>
                <a:spcPct val="150000"/>
              </a:lnSpc>
              <a:buFont typeface="Arial" panose="020B0604020202020204" pitchFamily="34" charset="0"/>
              <a:buChar char="•"/>
            </a:pPr>
            <a:r>
              <a:rPr lang="fr-CA" sz="2000" dirty="0"/>
              <a:t>Irritabilité;</a:t>
            </a:r>
          </a:p>
          <a:p>
            <a:pPr marL="285750" indent="-285750">
              <a:lnSpc>
                <a:spcPct val="150000"/>
              </a:lnSpc>
              <a:buFont typeface="Arial" panose="020B0604020202020204" pitchFamily="34" charset="0"/>
              <a:buChar char="•"/>
            </a:pPr>
            <a:r>
              <a:rPr lang="fr-CA" sz="2000" dirty="0"/>
              <a:t>Difficulté de concentration;</a:t>
            </a:r>
          </a:p>
          <a:p>
            <a:pPr marL="285750" indent="-285750">
              <a:lnSpc>
                <a:spcPct val="150000"/>
              </a:lnSpc>
              <a:buFont typeface="Arial" panose="020B0604020202020204" pitchFamily="34" charset="0"/>
              <a:buChar char="•"/>
            </a:pPr>
            <a:r>
              <a:rPr lang="fr-CA" sz="2000" dirty="0"/>
              <a:t>Manque d’énergie;</a:t>
            </a:r>
          </a:p>
          <a:p>
            <a:pPr marL="285750" indent="-285750">
              <a:lnSpc>
                <a:spcPct val="150000"/>
              </a:lnSpc>
              <a:buFont typeface="Arial" panose="020B0604020202020204" pitchFamily="34" charset="0"/>
              <a:buChar char="•"/>
            </a:pPr>
            <a:r>
              <a:rPr lang="fr-CA" sz="2000" dirty="0"/>
              <a:t>Perte de motivation;</a:t>
            </a:r>
          </a:p>
          <a:p>
            <a:pPr marL="285750" indent="-285750">
              <a:lnSpc>
                <a:spcPct val="150000"/>
              </a:lnSpc>
              <a:buFont typeface="Arial" panose="020B0604020202020204" pitchFamily="34" charset="0"/>
              <a:buChar char="•"/>
            </a:pPr>
            <a:r>
              <a:rPr lang="fr-CA" sz="2000" dirty="0"/>
              <a:t>Isolement social et non habituel;</a:t>
            </a:r>
          </a:p>
          <a:p>
            <a:pPr marL="285750" indent="-285750">
              <a:lnSpc>
                <a:spcPct val="150000"/>
              </a:lnSpc>
              <a:buFont typeface="Arial" panose="020B0604020202020204" pitchFamily="34" charset="0"/>
              <a:buChar char="•"/>
            </a:pPr>
            <a:r>
              <a:rPr lang="fr-CA" sz="2000" dirty="0"/>
              <a:t>Trouble de l’humeur et dépression dans certains cas;</a:t>
            </a:r>
          </a:p>
          <a:p>
            <a:pPr marL="285750" indent="-285750">
              <a:lnSpc>
                <a:spcPct val="150000"/>
              </a:lnSpc>
              <a:buFont typeface="Arial" panose="020B0604020202020204" pitchFamily="34" charset="0"/>
              <a:buChar char="•"/>
            </a:pPr>
            <a:r>
              <a:rPr lang="fr-CA" sz="2000" dirty="0"/>
              <a:t>Développement d’une dépendance aux jeux de hasard, à l’alcool aux cigarettes ou à la drogue;</a:t>
            </a:r>
          </a:p>
          <a:p>
            <a:pPr marL="285750" indent="-285750">
              <a:lnSpc>
                <a:spcPct val="150000"/>
              </a:lnSpc>
              <a:buFont typeface="Arial" panose="020B0604020202020204" pitchFamily="34" charset="0"/>
              <a:buChar char="•"/>
            </a:pPr>
            <a:r>
              <a:rPr lang="fr-CA" sz="2000" dirty="0"/>
              <a:t>Utilisation de cartes de crédit ou de marges de crédit par nécessité.</a:t>
            </a:r>
          </a:p>
        </p:txBody>
      </p:sp>
      <p:sp>
        <p:nvSpPr>
          <p:cNvPr id="8" name="Rectangle 7">
            <a:extLst>
              <a:ext uri="{FF2B5EF4-FFF2-40B4-BE49-F238E27FC236}">
                <a16:creationId xmlns:a16="http://schemas.microsoft.com/office/drawing/2014/main" id="{8B5018D2-4C45-474A-A8FF-3079E5304F8F}"/>
              </a:ext>
            </a:extLst>
          </p:cNvPr>
          <p:cNvSpPr/>
          <p:nvPr/>
        </p:nvSpPr>
        <p:spPr>
          <a:xfrm>
            <a:off x="535272" y="694353"/>
            <a:ext cx="10677225" cy="1077218"/>
          </a:xfrm>
          <a:prstGeom prst="rect">
            <a:avLst/>
          </a:prstGeom>
        </p:spPr>
        <p:txBody>
          <a:bodyPr wrap="square">
            <a:spAutoFit/>
          </a:bodyPr>
          <a:lstStyle/>
          <a:p>
            <a:r>
              <a:rPr lang="fr-CA" sz="3200" b="1" dirty="0">
                <a:solidFill>
                  <a:srgbClr val="00694E"/>
                </a:solidFill>
                <a:latin typeface="+mj-lt"/>
                <a:cs typeface="Poppins" panose="00000500000000000000" pitchFamily="2" charset="0"/>
              </a:rPr>
              <a:t>Quelques signes pour reconnaître que le stress financier affecte votre santé</a:t>
            </a:r>
          </a:p>
        </p:txBody>
      </p:sp>
      <p:pic>
        <p:nvPicPr>
          <p:cNvPr id="10" name="Image 9" descr="Une image contenant assiette, signe, alimentation&#10;&#10;Description générée automatiquement">
            <a:extLst>
              <a:ext uri="{FF2B5EF4-FFF2-40B4-BE49-F238E27FC236}">
                <a16:creationId xmlns:a16="http://schemas.microsoft.com/office/drawing/2014/main" id="{87C2D690-B7FA-4D10-90EA-511A0ACAB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932" y="2645545"/>
            <a:ext cx="2224351" cy="2148397"/>
          </a:xfrm>
          <a:prstGeom prst="rect">
            <a:avLst/>
          </a:prstGeom>
        </p:spPr>
      </p:pic>
    </p:spTree>
    <p:extLst>
      <p:ext uri="{BB962C8B-B14F-4D97-AF65-F5344CB8AC3E}">
        <p14:creationId xmlns:p14="http://schemas.microsoft.com/office/powerpoint/2010/main" val="296940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18</a:t>
            </a:fld>
            <a:endParaRPr lang="fr-CA"/>
          </a:p>
        </p:txBody>
      </p:sp>
      <p:sp>
        <p:nvSpPr>
          <p:cNvPr id="10" name="Rectangle 9">
            <a:extLst>
              <a:ext uri="{FF2B5EF4-FFF2-40B4-BE49-F238E27FC236}">
                <a16:creationId xmlns:a16="http://schemas.microsoft.com/office/drawing/2014/main" id="{B8207C38-22DF-4934-8A18-5449E6AA6943}"/>
              </a:ext>
            </a:extLst>
          </p:cNvPr>
          <p:cNvSpPr/>
          <p:nvPr/>
        </p:nvSpPr>
        <p:spPr>
          <a:xfrm>
            <a:off x="3739631" y="1930154"/>
            <a:ext cx="7774707" cy="1569660"/>
          </a:xfrm>
          <a:prstGeom prst="rect">
            <a:avLst/>
          </a:prstGeom>
        </p:spPr>
        <p:txBody>
          <a:bodyPr wrap="square">
            <a:spAutoFit/>
          </a:bodyPr>
          <a:lstStyle/>
          <a:p>
            <a:r>
              <a:rPr lang="fr-CA" sz="4800" b="1" dirty="0">
                <a:solidFill>
                  <a:srgbClr val="00694E"/>
                </a:solidFill>
                <a:latin typeface="+mj-lt"/>
                <a:cs typeface="Poppins" panose="00000500000000000000" pitchFamily="2" charset="0"/>
              </a:rPr>
              <a:t>Astuces pour réduire le stress financier</a:t>
            </a:r>
          </a:p>
        </p:txBody>
      </p:sp>
      <p:pic>
        <p:nvPicPr>
          <p:cNvPr id="11" name="Image 10" descr="Une image contenant signe, dessin&#10;&#10;Description générée automatiquement">
            <a:extLst>
              <a:ext uri="{FF2B5EF4-FFF2-40B4-BE49-F238E27FC236}">
                <a16:creationId xmlns:a16="http://schemas.microsoft.com/office/drawing/2014/main" id="{99658F47-9552-423B-85E8-F97EC5C5847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35908" y="2551677"/>
            <a:ext cx="1290858" cy="1326031"/>
          </a:xfrm>
          <a:prstGeom prst="rect">
            <a:avLst/>
          </a:prstGeom>
        </p:spPr>
      </p:pic>
      <p:pic>
        <p:nvPicPr>
          <p:cNvPr id="17" name="Image 16">
            <a:extLst>
              <a:ext uri="{FF2B5EF4-FFF2-40B4-BE49-F238E27FC236}">
                <a16:creationId xmlns:a16="http://schemas.microsoft.com/office/drawing/2014/main" id="{CCAC7658-1917-4736-BD00-1EA0CECD3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663" y="1796304"/>
            <a:ext cx="2081404" cy="2081404"/>
          </a:xfrm>
          <a:prstGeom prst="rect">
            <a:avLst/>
          </a:prstGeom>
          <a:ln>
            <a:noFill/>
          </a:ln>
          <a:effectLst/>
        </p:spPr>
      </p:pic>
      <p:sp>
        <p:nvSpPr>
          <p:cNvPr id="18" name="Rectangle 17">
            <a:extLst>
              <a:ext uri="{FF2B5EF4-FFF2-40B4-BE49-F238E27FC236}">
                <a16:creationId xmlns:a16="http://schemas.microsoft.com/office/drawing/2014/main" id="{CC9D0CB9-24AA-4027-9BF2-A5BBA67A1443}"/>
              </a:ext>
            </a:extLst>
          </p:cNvPr>
          <p:cNvSpPr/>
          <p:nvPr/>
        </p:nvSpPr>
        <p:spPr>
          <a:xfrm>
            <a:off x="2016790" y="2052176"/>
            <a:ext cx="869149" cy="1569660"/>
          </a:xfrm>
          <a:prstGeom prst="rect">
            <a:avLst/>
          </a:prstGeom>
        </p:spPr>
        <p:txBody>
          <a:bodyPr wrap="none">
            <a:spAutoFit/>
          </a:bodyPr>
          <a:lstStyle/>
          <a:p>
            <a:pPr lvl="0"/>
            <a:r>
              <a:rPr lang="fr-FR" sz="9600" b="1" dirty="0">
                <a:solidFill>
                  <a:srgbClr val="00694E"/>
                </a:solidFill>
                <a:latin typeface="Arial" panose="020B0604020202020204" pitchFamily="34" charset="0"/>
                <a:cs typeface="Arial" panose="020B0604020202020204" pitchFamily="34" charset="0"/>
              </a:rPr>
              <a:t>5</a:t>
            </a:r>
          </a:p>
        </p:txBody>
      </p:sp>
      <p:pic>
        <p:nvPicPr>
          <p:cNvPr id="8" name="Image 7">
            <a:extLst>
              <a:ext uri="{FF2B5EF4-FFF2-40B4-BE49-F238E27FC236}">
                <a16:creationId xmlns:a16="http://schemas.microsoft.com/office/drawing/2014/main" id="{42E10B9F-FC4C-437B-B02E-8F06AA57CF7B}"/>
              </a:ext>
            </a:extLst>
          </p:cNvPr>
          <p:cNvPicPr>
            <a:picLocks noChangeAspect="1"/>
          </p:cNvPicPr>
          <p:nvPr/>
        </p:nvPicPr>
        <p:blipFill>
          <a:blip r:embed="rId4" cstate="print"/>
          <a:stretch>
            <a:fillRect/>
          </a:stretch>
        </p:blipFill>
        <p:spPr>
          <a:xfrm>
            <a:off x="-11578" y="4143016"/>
            <a:ext cx="6220496" cy="2717096"/>
          </a:xfrm>
          <a:prstGeom prst="rect">
            <a:avLst/>
          </a:prstGeom>
        </p:spPr>
      </p:pic>
    </p:spTree>
    <p:extLst>
      <p:ext uri="{BB962C8B-B14F-4D97-AF65-F5344CB8AC3E}">
        <p14:creationId xmlns:p14="http://schemas.microsoft.com/office/powerpoint/2010/main" val="378315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19</a:t>
            </a:fld>
            <a:endParaRPr lang="fr-CA"/>
          </a:p>
        </p:txBody>
      </p:sp>
      <p:sp>
        <p:nvSpPr>
          <p:cNvPr id="3" name="Rectangle 2">
            <a:extLst>
              <a:ext uri="{FF2B5EF4-FFF2-40B4-BE49-F238E27FC236}">
                <a16:creationId xmlns:a16="http://schemas.microsoft.com/office/drawing/2014/main" id="{F621914F-6454-4E03-A095-5643B49CABF8}"/>
              </a:ext>
            </a:extLst>
          </p:cNvPr>
          <p:cNvSpPr/>
          <p:nvPr/>
        </p:nvSpPr>
        <p:spPr>
          <a:xfrm>
            <a:off x="535272" y="2989682"/>
            <a:ext cx="11543384" cy="3477875"/>
          </a:xfrm>
          <a:prstGeom prst="rect">
            <a:avLst/>
          </a:prstGeom>
        </p:spPr>
        <p:txBody>
          <a:bodyPr wrap="square">
            <a:spAutoFit/>
          </a:bodyPr>
          <a:lstStyle/>
          <a:p>
            <a:pPr marL="285750" indent="-285750">
              <a:buFont typeface="Arial" panose="020B0604020202020204" pitchFamily="34" charset="0"/>
              <a:buChar char="•"/>
            </a:pPr>
            <a:r>
              <a:rPr lang="fr-CA" sz="2000" dirty="0"/>
              <a:t>Informez-vous auprès de votre institution financière pour connaître les mesures d’allégement pendant la crise actuelle.</a:t>
            </a:r>
          </a:p>
          <a:p>
            <a:endParaRPr lang="fr-CA" sz="2000" dirty="0"/>
          </a:p>
          <a:p>
            <a:pPr marL="285750" indent="-285750">
              <a:buFont typeface="Arial" panose="020B0604020202020204" pitchFamily="34" charset="0"/>
              <a:buChar char="•"/>
            </a:pPr>
            <a:r>
              <a:rPr lang="fr-CA" sz="2000" dirty="0"/>
              <a:t>Diminuez votre limite de crédit et tenez-vous à une seule carte. Utilisez votre carte de crédit seulement si vous êtes sûr de pouvoir régler, idéalement, votre solde mensuel.</a:t>
            </a:r>
          </a:p>
          <a:p>
            <a:endParaRPr lang="fr-CA" sz="2000" dirty="0"/>
          </a:p>
          <a:p>
            <a:pPr marL="285750" indent="-285750">
              <a:buFont typeface="Arial" panose="020B0604020202020204" pitchFamily="34" charset="0"/>
              <a:buChar char="•"/>
            </a:pPr>
            <a:r>
              <a:rPr lang="fr-CA" sz="2000" dirty="0"/>
              <a:t>Faites la différence entre une bonne dette et une mauvaise dette. Poursuivez les investissements qui représentent une bonne dette (achat d’une maison, REER) et limitez les mauvaises dettes </a:t>
            </a:r>
          </a:p>
          <a:p>
            <a:pPr marL="285750" indent="-285750">
              <a:buFont typeface="Arial" panose="020B0604020202020204" pitchFamily="34" charset="0"/>
              <a:buChar char="•"/>
            </a:pPr>
            <a:endParaRPr lang="fr-CA" sz="2000" dirty="0"/>
          </a:p>
          <a:p>
            <a:pPr marL="285750" indent="-285750">
              <a:buFont typeface="Arial" panose="020B0604020202020204" pitchFamily="34" charset="0"/>
              <a:buChar char="•"/>
            </a:pPr>
            <a:r>
              <a:rPr lang="fr-CA" sz="2000" dirty="0"/>
              <a:t>Utilisez des alarmes et des rappels pour payer vos comptes dans les délais afin d’éviter les pénalités de retard.</a:t>
            </a:r>
          </a:p>
        </p:txBody>
      </p:sp>
      <p:sp>
        <p:nvSpPr>
          <p:cNvPr id="8" name="Rectangle 7">
            <a:extLst>
              <a:ext uri="{FF2B5EF4-FFF2-40B4-BE49-F238E27FC236}">
                <a16:creationId xmlns:a16="http://schemas.microsoft.com/office/drawing/2014/main" id="{8B5018D2-4C45-474A-A8FF-3079E5304F8F}"/>
              </a:ext>
            </a:extLst>
          </p:cNvPr>
          <p:cNvSpPr/>
          <p:nvPr/>
        </p:nvSpPr>
        <p:spPr>
          <a:xfrm>
            <a:off x="535272" y="861258"/>
            <a:ext cx="10677225" cy="646331"/>
          </a:xfrm>
          <a:prstGeom prst="rect">
            <a:avLst/>
          </a:prstGeom>
        </p:spPr>
        <p:txBody>
          <a:bodyPr wrap="square">
            <a:spAutoFit/>
          </a:bodyPr>
          <a:lstStyle/>
          <a:p>
            <a:r>
              <a:rPr lang="fr-CA" sz="3600" b="1" dirty="0">
                <a:solidFill>
                  <a:srgbClr val="00694E"/>
                </a:solidFill>
                <a:latin typeface="+mj-lt"/>
                <a:cs typeface="Poppins" panose="00000500000000000000" pitchFamily="2" charset="0"/>
              </a:rPr>
              <a:t>Des solutions pour vous</a:t>
            </a:r>
          </a:p>
        </p:txBody>
      </p:sp>
      <p:pic>
        <p:nvPicPr>
          <p:cNvPr id="6" name="Image 5" descr="Une image contenant dessin&#10;&#10;Description générée automatiquement">
            <a:extLst>
              <a:ext uri="{FF2B5EF4-FFF2-40B4-BE49-F238E27FC236}">
                <a16:creationId xmlns:a16="http://schemas.microsoft.com/office/drawing/2014/main" id="{1094AEA5-77A4-410E-A877-98B6FA4D0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834" y="235156"/>
            <a:ext cx="980080" cy="1446163"/>
          </a:xfrm>
          <a:prstGeom prst="rect">
            <a:avLst/>
          </a:prstGeom>
        </p:spPr>
      </p:pic>
      <p:sp>
        <p:nvSpPr>
          <p:cNvPr id="7" name="Rectangle 6">
            <a:extLst>
              <a:ext uri="{FF2B5EF4-FFF2-40B4-BE49-F238E27FC236}">
                <a16:creationId xmlns:a16="http://schemas.microsoft.com/office/drawing/2014/main" id="{A540484C-DA1D-4AE2-8FD0-24E7FB86E572}"/>
              </a:ext>
            </a:extLst>
          </p:cNvPr>
          <p:cNvSpPr/>
          <p:nvPr/>
        </p:nvSpPr>
        <p:spPr>
          <a:xfrm>
            <a:off x="535272" y="1855050"/>
            <a:ext cx="10996821" cy="1015663"/>
          </a:xfrm>
          <a:prstGeom prst="rect">
            <a:avLst/>
          </a:prstGeom>
        </p:spPr>
        <p:txBody>
          <a:bodyPr wrap="square">
            <a:spAutoFit/>
          </a:bodyPr>
          <a:lstStyle/>
          <a:p>
            <a:r>
              <a:rPr lang="fr-CA" sz="2000" b="1" dirty="0">
                <a:solidFill>
                  <a:srgbClr val="009C3D"/>
                </a:solidFill>
              </a:rPr>
              <a:t>Identifiez les sources de stress financier pour être en mesure de développer un bon plan d’action. Une saine gestion financière commence par un budget réaliste. Pour y arriver, voici quelques pistes : </a:t>
            </a:r>
          </a:p>
        </p:txBody>
      </p:sp>
    </p:spTree>
    <p:extLst>
      <p:ext uri="{BB962C8B-B14F-4D97-AF65-F5344CB8AC3E}">
        <p14:creationId xmlns:p14="http://schemas.microsoft.com/office/powerpoint/2010/main" val="132906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61152" y="2538836"/>
            <a:ext cx="10515600" cy="776288"/>
          </a:xfrm>
        </p:spPr>
        <p:txBody>
          <a:bodyPr>
            <a:normAutofit/>
          </a:bodyPr>
          <a:lstStyle/>
          <a:p>
            <a:r>
              <a:rPr lang="fr-CA" sz="3600" b="1" dirty="0">
                <a:solidFill>
                  <a:srgbClr val="00694E"/>
                </a:solidFill>
                <a:latin typeface="Arial Black" panose="020B0A04020102020204" pitchFamily="34" charset="0"/>
                <a:cs typeface="Arial" panose="020B0604020202020204" pitchFamily="34" charset="0"/>
              </a:rPr>
              <a:t>Agenda</a:t>
            </a:r>
          </a:p>
        </p:txBody>
      </p:sp>
      <p:grpSp>
        <p:nvGrpSpPr>
          <p:cNvPr id="15" name="Groupe 14"/>
          <p:cNvGrpSpPr/>
          <p:nvPr/>
        </p:nvGrpSpPr>
        <p:grpSpPr>
          <a:xfrm>
            <a:off x="2672679" y="1232746"/>
            <a:ext cx="806012" cy="1075899"/>
            <a:chOff x="2795278" y="2336222"/>
            <a:chExt cx="353507" cy="479716"/>
          </a:xfrm>
        </p:grpSpPr>
        <p:sp>
          <p:nvSpPr>
            <p:cNvPr id="6" name="Ellipse 5">
              <a:extLst>
                <a:ext uri="{FF2B5EF4-FFF2-40B4-BE49-F238E27FC236}">
                  <a16:creationId xmlns:a16="http://schemas.microsoft.com/office/drawing/2014/main" id="{9F8DB1E9-1433-B645-AED4-35B913A6F577}"/>
                </a:ext>
              </a:extLst>
            </p:cNvPr>
            <p:cNvSpPr/>
            <p:nvPr/>
          </p:nvSpPr>
          <p:spPr>
            <a:xfrm>
              <a:off x="2795278" y="2336222"/>
              <a:ext cx="314794" cy="314794"/>
            </a:xfrm>
            <a:prstGeom prst="ellipse">
              <a:avLst/>
            </a:prstGeom>
            <a:solidFill>
              <a:srgbClr val="006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7" name="ZoneTexte 6">
              <a:extLst>
                <a:ext uri="{FF2B5EF4-FFF2-40B4-BE49-F238E27FC236}">
                  <a16:creationId xmlns:a16="http://schemas.microsoft.com/office/drawing/2014/main" id="{60F5BD16-83FD-964B-AB6A-7931FAEAB5E6}"/>
                </a:ext>
              </a:extLst>
            </p:cNvPr>
            <p:cNvSpPr txBox="1"/>
            <p:nvPr/>
          </p:nvSpPr>
          <p:spPr>
            <a:xfrm>
              <a:off x="2871189" y="2415828"/>
              <a:ext cx="277596" cy="40011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grpSp>
      <p:grpSp>
        <p:nvGrpSpPr>
          <p:cNvPr id="3" name="Groupe 2"/>
          <p:cNvGrpSpPr/>
          <p:nvPr/>
        </p:nvGrpSpPr>
        <p:grpSpPr>
          <a:xfrm>
            <a:off x="2644254" y="2078961"/>
            <a:ext cx="717744" cy="706015"/>
            <a:chOff x="2782358" y="2721027"/>
            <a:chExt cx="314794" cy="314794"/>
          </a:xfrm>
        </p:grpSpPr>
        <p:sp>
          <p:nvSpPr>
            <p:cNvPr id="8" name="Ellipse 7">
              <a:extLst>
                <a:ext uri="{FF2B5EF4-FFF2-40B4-BE49-F238E27FC236}">
                  <a16:creationId xmlns:a16="http://schemas.microsoft.com/office/drawing/2014/main" id="{B3687ED9-6305-4741-9869-3C32AB48F7D2}"/>
                </a:ext>
              </a:extLst>
            </p:cNvPr>
            <p:cNvSpPr/>
            <p:nvPr/>
          </p:nvSpPr>
          <p:spPr>
            <a:xfrm>
              <a:off x="2782358" y="2721027"/>
              <a:ext cx="314794" cy="314794"/>
            </a:xfrm>
            <a:prstGeom prst="ellipse">
              <a:avLst/>
            </a:prstGeom>
            <a:solidFill>
              <a:srgbClr val="85C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1" name="ZoneTexte 10">
              <a:extLst>
                <a:ext uri="{FF2B5EF4-FFF2-40B4-BE49-F238E27FC236}">
                  <a16:creationId xmlns:a16="http://schemas.microsoft.com/office/drawing/2014/main" id="{43C37DA6-D4EC-3E43-8E55-CBA2CED942BB}"/>
                </a:ext>
              </a:extLst>
            </p:cNvPr>
            <p:cNvSpPr txBox="1"/>
            <p:nvPr/>
          </p:nvSpPr>
          <p:spPr>
            <a:xfrm>
              <a:off x="2866186" y="2784105"/>
              <a:ext cx="230948" cy="178399"/>
            </a:xfrm>
            <a:prstGeom prst="rect">
              <a:avLst/>
            </a:prstGeom>
            <a:noFill/>
          </p:spPr>
          <p:txBody>
            <a:bodyPr wrap="square" rtlCol="0">
              <a:spAutoFit/>
            </a:bodyPr>
            <a:lstStyle/>
            <a:p>
              <a:r>
                <a:rPr lang="fr-FR" sz="2000" b="1" dirty="0">
                  <a:solidFill>
                    <a:srgbClr val="004A36"/>
                  </a:solidFill>
                  <a:latin typeface="Arial" panose="020B0604020202020204" pitchFamily="34" charset="0"/>
                  <a:cs typeface="Arial" panose="020B0604020202020204" pitchFamily="34" charset="0"/>
                </a:rPr>
                <a:t>2</a:t>
              </a:r>
            </a:p>
          </p:txBody>
        </p:sp>
      </p:grpSp>
      <p:grpSp>
        <p:nvGrpSpPr>
          <p:cNvPr id="5" name="Groupe 4"/>
          <p:cNvGrpSpPr/>
          <p:nvPr/>
        </p:nvGrpSpPr>
        <p:grpSpPr>
          <a:xfrm>
            <a:off x="2662307" y="2867400"/>
            <a:ext cx="846033" cy="706015"/>
            <a:chOff x="2794304" y="3097729"/>
            <a:chExt cx="371060" cy="314794"/>
          </a:xfrm>
        </p:grpSpPr>
        <p:sp>
          <p:nvSpPr>
            <p:cNvPr id="9" name="Ellipse 8">
              <a:extLst>
                <a:ext uri="{FF2B5EF4-FFF2-40B4-BE49-F238E27FC236}">
                  <a16:creationId xmlns:a16="http://schemas.microsoft.com/office/drawing/2014/main" id="{56600AE9-3DE3-E849-AA95-E5068C95620A}"/>
                </a:ext>
              </a:extLst>
            </p:cNvPr>
            <p:cNvSpPr/>
            <p:nvPr/>
          </p:nvSpPr>
          <p:spPr>
            <a:xfrm>
              <a:off x="2794304" y="3097729"/>
              <a:ext cx="314794" cy="314794"/>
            </a:xfrm>
            <a:prstGeom prst="ellipse">
              <a:avLst/>
            </a:prstGeom>
            <a:solidFill>
              <a:srgbClr val="009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2" name="ZoneTexte 11">
              <a:extLst>
                <a:ext uri="{FF2B5EF4-FFF2-40B4-BE49-F238E27FC236}">
                  <a16:creationId xmlns:a16="http://schemas.microsoft.com/office/drawing/2014/main" id="{3F60E190-70B7-B940-A046-B7D229414254}"/>
                </a:ext>
              </a:extLst>
            </p:cNvPr>
            <p:cNvSpPr txBox="1"/>
            <p:nvPr/>
          </p:nvSpPr>
          <p:spPr>
            <a:xfrm>
              <a:off x="2874765" y="3171736"/>
              <a:ext cx="290599" cy="178399"/>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3</a:t>
              </a:r>
            </a:p>
          </p:txBody>
        </p:sp>
      </p:grpSp>
      <p:grpSp>
        <p:nvGrpSpPr>
          <p:cNvPr id="2" name="Groupe 1"/>
          <p:cNvGrpSpPr/>
          <p:nvPr/>
        </p:nvGrpSpPr>
        <p:grpSpPr>
          <a:xfrm>
            <a:off x="2650735" y="3633400"/>
            <a:ext cx="743378" cy="706014"/>
            <a:chOff x="2793511" y="3491695"/>
            <a:chExt cx="326037" cy="314794"/>
          </a:xfrm>
        </p:grpSpPr>
        <p:sp>
          <p:nvSpPr>
            <p:cNvPr id="10" name="Ellipse 9">
              <a:extLst>
                <a:ext uri="{FF2B5EF4-FFF2-40B4-BE49-F238E27FC236}">
                  <a16:creationId xmlns:a16="http://schemas.microsoft.com/office/drawing/2014/main" id="{9B6AD3F6-EAB4-A448-9E31-1386E6C92376}"/>
                </a:ext>
              </a:extLst>
            </p:cNvPr>
            <p:cNvSpPr/>
            <p:nvPr/>
          </p:nvSpPr>
          <p:spPr>
            <a:xfrm>
              <a:off x="2793511" y="3491695"/>
              <a:ext cx="314794" cy="314794"/>
            </a:xfrm>
            <a:prstGeom prst="ellipse">
              <a:avLst/>
            </a:prstGeom>
            <a:solidFill>
              <a:srgbClr val="68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3" name="ZoneTexte 12">
              <a:extLst>
                <a:ext uri="{FF2B5EF4-FFF2-40B4-BE49-F238E27FC236}">
                  <a16:creationId xmlns:a16="http://schemas.microsoft.com/office/drawing/2014/main" id="{48BB2ECB-A86F-464E-9AC7-33039C0E4C9A}"/>
                </a:ext>
              </a:extLst>
            </p:cNvPr>
            <p:cNvSpPr txBox="1"/>
            <p:nvPr/>
          </p:nvSpPr>
          <p:spPr>
            <a:xfrm>
              <a:off x="2867995" y="3549741"/>
              <a:ext cx="251553" cy="178399"/>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4</a:t>
              </a:r>
            </a:p>
          </p:txBody>
        </p:sp>
      </p:grpSp>
      <p:sp>
        <p:nvSpPr>
          <p:cNvPr id="14" name="Espace réservé du texte 11">
            <a:extLst>
              <a:ext uri="{FF2B5EF4-FFF2-40B4-BE49-F238E27FC236}">
                <a16:creationId xmlns:a16="http://schemas.microsoft.com/office/drawing/2014/main" id="{D586F25F-C30A-7740-A7FF-3A17A7A1EFE4}"/>
              </a:ext>
            </a:extLst>
          </p:cNvPr>
          <p:cNvSpPr txBox="1">
            <a:spLocks/>
          </p:cNvSpPr>
          <p:nvPr/>
        </p:nvSpPr>
        <p:spPr>
          <a:xfrm>
            <a:off x="3408218" y="1220054"/>
            <a:ext cx="7526277" cy="4145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50"/>
              </a:spcBef>
              <a:buNone/>
            </a:pPr>
            <a:r>
              <a:rPr lang="fr-FR" sz="2400" dirty="0">
                <a:solidFill>
                  <a:srgbClr val="262626"/>
                </a:solidFill>
                <a:latin typeface="Arial" panose="020B0604020202020204" pitchFamily="34" charset="0"/>
                <a:cs typeface="Arial" panose="020B0604020202020204" pitchFamily="34" charset="0"/>
              </a:rPr>
              <a:t>Différents programmes d’aide financière en période COVID-19</a:t>
            </a:r>
          </a:p>
          <a:p>
            <a:pPr marL="0" indent="0">
              <a:spcBef>
                <a:spcPts val="1050"/>
              </a:spcBef>
              <a:buNone/>
            </a:pPr>
            <a:endParaRPr lang="fr-FR" sz="100" dirty="0">
              <a:solidFill>
                <a:srgbClr val="262626"/>
              </a:solidFill>
              <a:latin typeface="Arial" panose="020B0604020202020204" pitchFamily="34" charset="0"/>
              <a:cs typeface="Arial" panose="020B0604020202020204" pitchFamily="34" charset="0"/>
            </a:endParaRPr>
          </a:p>
          <a:p>
            <a:pPr marL="0" indent="0">
              <a:spcBef>
                <a:spcPts val="1050"/>
              </a:spcBef>
              <a:buNone/>
            </a:pPr>
            <a:r>
              <a:rPr lang="fr-FR" sz="2400" dirty="0">
                <a:solidFill>
                  <a:srgbClr val="262626"/>
                </a:solidFill>
                <a:latin typeface="Arial" panose="020B0604020202020204" pitchFamily="34" charset="0"/>
                <a:cs typeface="Arial" panose="020B0604020202020204" pitchFamily="34" charset="0"/>
              </a:rPr>
              <a:t>Dette des ménages canadiens</a:t>
            </a:r>
          </a:p>
          <a:p>
            <a:pPr marL="0" indent="0">
              <a:spcBef>
                <a:spcPts val="1050"/>
              </a:spcBef>
              <a:buNone/>
            </a:pPr>
            <a:endParaRPr lang="fr-FR" sz="1600" dirty="0">
              <a:solidFill>
                <a:srgbClr val="262626"/>
              </a:solidFill>
              <a:latin typeface="Arial" panose="020B0604020202020204" pitchFamily="34" charset="0"/>
              <a:cs typeface="Arial" panose="020B0604020202020204" pitchFamily="34" charset="0"/>
            </a:endParaRPr>
          </a:p>
          <a:p>
            <a:pPr marL="0" indent="0">
              <a:spcBef>
                <a:spcPts val="1050"/>
              </a:spcBef>
              <a:buNone/>
            </a:pPr>
            <a:r>
              <a:rPr lang="fr-FR" sz="2400" dirty="0">
                <a:solidFill>
                  <a:srgbClr val="262626"/>
                </a:solidFill>
                <a:latin typeface="Arial" panose="020B0604020202020204" pitchFamily="34" charset="0"/>
                <a:cs typeface="Arial" panose="020B0604020202020204" pitchFamily="34" charset="0"/>
              </a:rPr>
              <a:t>Le stress financier est-il courant?</a:t>
            </a:r>
          </a:p>
          <a:p>
            <a:pPr marL="0" indent="0">
              <a:spcBef>
                <a:spcPts val="1050"/>
              </a:spcBef>
              <a:buNone/>
            </a:pPr>
            <a:endParaRPr lang="fr-FR" sz="1200" dirty="0">
              <a:solidFill>
                <a:srgbClr val="262626"/>
              </a:solidFill>
              <a:latin typeface="Arial" panose="020B0604020202020204" pitchFamily="34" charset="0"/>
              <a:cs typeface="Arial" panose="020B0604020202020204" pitchFamily="34" charset="0"/>
            </a:endParaRPr>
          </a:p>
          <a:p>
            <a:pPr marL="0" indent="0">
              <a:spcBef>
                <a:spcPts val="1050"/>
              </a:spcBef>
              <a:buNone/>
            </a:pPr>
            <a:r>
              <a:rPr lang="fr-FR" sz="2400" dirty="0">
                <a:solidFill>
                  <a:srgbClr val="262626"/>
                </a:solidFill>
                <a:latin typeface="Arial" panose="020B0604020202020204" pitchFamily="34" charset="0"/>
                <a:cs typeface="Arial" panose="020B0604020202020204" pitchFamily="34" charset="0"/>
              </a:rPr>
              <a:t>Impact du stress financier </a:t>
            </a:r>
          </a:p>
          <a:p>
            <a:pPr marL="0" indent="0">
              <a:spcBef>
                <a:spcPts val="1050"/>
              </a:spcBef>
              <a:buNone/>
            </a:pPr>
            <a:endParaRPr lang="fr-FR" sz="1400" dirty="0">
              <a:solidFill>
                <a:srgbClr val="262626"/>
              </a:solidFill>
              <a:latin typeface="Arial" panose="020B0604020202020204" pitchFamily="34" charset="0"/>
              <a:cs typeface="Arial" panose="020B0604020202020204" pitchFamily="34" charset="0"/>
            </a:endParaRPr>
          </a:p>
          <a:p>
            <a:pPr marL="0" indent="0">
              <a:spcBef>
                <a:spcPts val="1050"/>
              </a:spcBef>
              <a:buNone/>
            </a:pPr>
            <a:r>
              <a:rPr lang="fr-FR" sz="2400" dirty="0">
                <a:solidFill>
                  <a:srgbClr val="262626"/>
                </a:solidFill>
                <a:latin typeface="Arial" panose="020B0604020202020204" pitchFamily="34" charset="0"/>
                <a:cs typeface="Arial" panose="020B0604020202020204" pitchFamily="34" charset="0"/>
              </a:rPr>
              <a:t>Astuce pour réduire le stress financier</a:t>
            </a:r>
          </a:p>
          <a:p>
            <a:pPr marL="0" indent="0">
              <a:spcBef>
                <a:spcPts val="1050"/>
              </a:spcBef>
              <a:buNone/>
            </a:pPr>
            <a:endParaRPr lang="fr-FR" sz="2400" dirty="0">
              <a:solidFill>
                <a:srgbClr val="262626"/>
              </a:solidFill>
              <a:latin typeface="Arial" panose="020B0604020202020204" pitchFamily="34" charset="0"/>
              <a:cs typeface="Arial" panose="020B0604020202020204" pitchFamily="34" charset="0"/>
            </a:endParaRPr>
          </a:p>
          <a:p>
            <a:pPr marL="0" indent="0">
              <a:spcBef>
                <a:spcPts val="1050"/>
              </a:spcBef>
              <a:buNone/>
            </a:pPr>
            <a:endParaRPr lang="fr-FR" sz="2400" dirty="0">
              <a:latin typeface="Arial" panose="020B0604020202020204" pitchFamily="34" charset="0"/>
              <a:cs typeface="Arial" panose="020B0604020202020204" pitchFamily="34" charset="0"/>
            </a:endParaRPr>
          </a:p>
          <a:p>
            <a:pPr marL="0" indent="0">
              <a:spcBef>
                <a:spcPts val="1050"/>
              </a:spcBef>
              <a:buNone/>
            </a:pPr>
            <a:endParaRPr lang="fr-FR" sz="2400" dirty="0">
              <a:latin typeface="Arial" panose="020B0604020202020204" pitchFamily="34" charset="0"/>
              <a:cs typeface="Arial" panose="020B0604020202020204" pitchFamily="34" charset="0"/>
            </a:endParaRPr>
          </a:p>
        </p:txBody>
      </p:sp>
      <p:grpSp>
        <p:nvGrpSpPr>
          <p:cNvPr id="22" name="Groupe 21"/>
          <p:cNvGrpSpPr/>
          <p:nvPr/>
        </p:nvGrpSpPr>
        <p:grpSpPr>
          <a:xfrm>
            <a:off x="2619257" y="4413997"/>
            <a:ext cx="849063" cy="1075314"/>
            <a:chOff x="2852534" y="3326666"/>
            <a:chExt cx="372389" cy="479455"/>
          </a:xfrm>
        </p:grpSpPr>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2534" y="3326666"/>
              <a:ext cx="337278" cy="337278"/>
            </a:xfrm>
            <a:prstGeom prst="rect">
              <a:avLst/>
            </a:prstGeom>
          </p:spPr>
        </p:pic>
        <p:sp>
          <p:nvSpPr>
            <p:cNvPr id="20" name="ZoneTexte 19">
              <a:extLst>
                <a:ext uri="{FF2B5EF4-FFF2-40B4-BE49-F238E27FC236}">
                  <a16:creationId xmlns:a16="http://schemas.microsoft.com/office/drawing/2014/main" id="{48BB2ECB-A86F-464E-9AC7-33039C0E4C9A}"/>
                </a:ext>
              </a:extLst>
            </p:cNvPr>
            <p:cNvSpPr txBox="1"/>
            <p:nvPr/>
          </p:nvSpPr>
          <p:spPr>
            <a:xfrm>
              <a:off x="2938057" y="3406011"/>
              <a:ext cx="286866" cy="400110"/>
            </a:xfrm>
            <a:prstGeom prst="rect">
              <a:avLst/>
            </a:prstGeom>
            <a:noFill/>
          </p:spPr>
          <p:txBody>
            <a:bodyPr wrap="square" rtlCol="0">
              <a:spAutoFit/>
            </a:bodyPr>
            <a:lstStyle/>
            <a:p>
              <a:r>
                <a:rPr lang="fr-FR" sz="2000" b="1" dirty="0">
                  <a:solidFill>
                    <a:srgbClr val="004A36"/>
                  </a:solidFill>
                  <a:latin typeface="Arial" panose="020B0604020202020204" pitchFamily="34" charset="0"/>
                  <a:cs typeface="Arial" panose="020B0604020202020204" pitchFamily="34" charset="0"/>
                </a:rPr>
                <a:t>5</a:t>
              </a:r>
            </a:p>
          </p:txBody>
        </p:sp>
      </p:grpSp>
      <p:pic>
        <p:nvPicPr>
          <p:cNvPr id="25" name="Image 24">
            <a:extLst>
              <a:ext uri="{FF2B5EF4-FFF2-40B4-BE49-F238E27FC236}">
                <a16:creationId xmlns:a16="http://schemas.microsoft.com/office/drawing/2014/main" id="{F6EB1A7C-6828-4432-9867-392F6BBDB6D0}"/>
              </a:ext>
            </a:extLst>
          </p:cNvPr>
          <p:cNvPicPr>
            <a:picLocks noChangeAspect="1"/>
          </p:cNvPicPr>
          <p:nvPr/>
        </p:nvPicPr>
        <p:blipFill>
          <a:blip r:embed="rId4" cstate="print"/>
          <a:stretch>
            <a:fillRect/>
          </a:stretch>
        </p:blipFill>
        <p:spPr>
          <a:xfrm>
            <a:off x="-11578" y="4143016"/>
            <a:ext cx="6220496" cy="2717096"/>
          </a:xfrm>
          <a:prstGeom prst="rect">
            <a:avLst/>
          </a:prstGeom>
        </p:spPr>
      </p:pic>
      <p:sp>
        <p:nvSpPr>
          <p:cNvPr id="21" name="Espace réservé du pied de page 4">
            <a:extLst>
              <a:ext uri="{FF2B5EF4-FFF2-40B4-BE49-F238E27FC236}">
                <a16:creationId xmlns:a16="http://schemas.microsoft.com/office/drawing/2014/main" id="{F5958053-A168-4C2B-B138-338E4A1ED3D2}"/>
              </a:ext>
            </a:extLst>
          </p:cNvPr>
          <p:cNvSpPr>
            <a:spLocks noGrp="1"/>
          </p:cNvSpPr>
          <p:nvPr>
            <p:ph type="ftr" sz="quarter" idx="11"/>
          </p:nvPr>
        </p:nvSpPr>
        <p:spPr>
          <a:xfrm>
            <a:off x="359963" y="286956"/>
            <a:ext cx="5736037" cy="287346"/>
          </a:xfrm>
        </p:spPr>
        <p:txBody>
          <a:bodyPr/>
          <a:lstStyle/>
          <a:p>
            <a:r>
              <a:rPr lang="fr-CA" dirty="0"/>
              <a:t>Le stress financier</a:t>
            </a:r>
          </a:p>
        </p:txBody>
      </p:sp>
      <p:grpSp>
        <p:nvGrpSpPr>
          <p:cNvPr id="26" name="Groupe 25">
            <a:extLst>
              <a:ext uri="{FF2B5EF4-FFF2-40B4-BE49-F238E27FC236}">
                <a16:creationId xmlns:a16="http://schemas.microsoft.com/office/drawing/2014/main" id="{3564F315-0F41-4C87-A920-77CA60CF0049}"/>
              </a:ext>
            </a:extLst>
          </p:cNvPr>
          <p:cNvGrpSpPr/>
          <p:nvPr/>
        </p:nvGrpSpPr>
        <p:grpSpPr>
          <a:xfrm>
            <a:off x="2644889" y="2060677"/>
            <a:ext cx="717744" cy="706015"/>
            <a:chOff x="2782358" y="2721027"/>
            <a:chExt cx="314794" cy="314794"/>
          </a:xfrm>
        </p:grpSpPr>
        <p:sp>
          <p:nvSpPr>
            <p:cNvPr id="27" name="Ellipse 26">
              <a:extLst>
                <a:ext uri="{FF2B5EF4-FFF2-40B4-BE49-F238E27FC236}">
                  <a16:creationId xmlns:a16="http://schemas.microsoft.com/office/drawing/2014/main" id="{2CF503F0-C435-4392-A1CA-F61E77D24A30}"/>
                </a:ext>
              </a:extLst>
            </p:cNvPr>
            <p:cNvSpPr/>
            <p:nvPr/>
          </p:nvSpPr>
          <p:spPr>
            <a:xfrm>
              <a:off x="2782358" y="2721027"/>
              <a:ext cx="314794" cy="314794"/>
            </a:xfrm>
            <a:prstGeom prst="ellipse">
              <a:avLst/>
            </a:prstGeom>
            <a:solidFill>
              <a:srgbClr val="85C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28" name="ZoneTexte 27">
              <a:extLst>
                <a:ext uri="{FF2B5EF4-FFF2-40B4-BE49-F238E27FC236}">
                  <a16:creationId xmlns:a16="http://schemas.microsoft.com/office/drawing/2014/main" id="{0CC29E9D-6596-45C6-9D6C-F397851EE7F0}"/>
                </a:ext>
              </a:extLst>
            </p:cNvPr>
            <p:cNvSpPr txBox="1"/>
            <p:nvPr/>
          </p:nvSpPr>
          <p:spPr>
            <a:xfrm>
              <a:off x="2866186" y="2784105"/>
              <a:ext cx="230948" cy="178399"/>
            </a:xfrm>
            <a:prstGeom prst="rect">
              <a:avLst/>
            </a:prstGeom>
            <a:noFill/>
          </p:spPr>
          <p:txBody>
            <a:bodyPr wrap="square" rtlCol="0">
              <a:spAutoFit/>
            </a:bodyPr>
            <a:lstStyle/>
            <a:p>
              <a:r>
                <a:rPr lang="fr-FR" sz="2000" b="1" dirty="0">
                  <a:solidFill>
                    <a:srgbClr val="004A36"/>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01621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20</a:t>
            </a:fld>
            <a:endParaRPr lang="fr-CA"/>
          </a:p>
        </p:txBody>
      </p:sp>
      <p:sp>
        <p:nvSpPr>
          <p:cNvPr id="3" name="Rectangle 2">
            <a:extLst>
              <a:ext uri="{FF2B5EF4-FFF2-40B4-BE49-F238E27FC236}">
                <a16:creationId xmlns:a16="http://schemas.microsoft.com/office/drawing/2014/main" id="{F621914F-6454-4E03-A095-5643B49CABF8}"/>
              </a:ext>
            </a:extLst>
          </p:cNvPr>
          <p:cNvSpPr/>
          <p:nvPr/>
        </p:nvSpPr>
        <p:spPr>
          <a:xfrm>
            <a:off x="535272" y="2011385"/>
            <a:ext cx="11309060" cy="4266553"/>
          </a:xfrm>
          <a:prstGeom prst="rect">
            <a:avLst/>
          </a:prstGeom>
        </p:spPr>
        <p:txBody>
          <a:bodyPr wrap="square">
            <a:spAutoFit/>
          </a:bodyPr>
          <a:lstStyle/>
          <a:p>
            <a:pPr marL="285750" indent="-285750">
              <a:lnSpc>
                <a:spcPct val="150000"/>
              </a:lnSpc>
              <a:buFont typeface="Arial" panose="020B0604020202020204" pitchFamily="34" charset="0"/>
              <a:buChar char="•"/>
            </a:pPr>
            <a:r>
              <a:rPr lang="fr-CA" sz="2000" dirty="0"/>
              <a:t>Consultez votre institution financière. Une conciliation de dettes peut s’avérer nécessaire.</a:t>
            </a:r>
          </a:p>
          <a:p>
            <a:pPr>
              <a:lnSpc>
                <a:spcPct val="150000"/>
              </a:lnSpc>
            </a:pPr>
            <a:endParaRPr lang="fr-CA" sz="1100" dirty="0"/>
          </a:p>
          <a:p>
            <a:pPr marL="285750" indent="-285750">
              <a:lnSpc>
                <a:spcPct val="150000"/>
              </a:lnSpc>
              <a:buFont typeface="Arial" panose="020B0604020202020204" pitchFamily="34" charset="0"/>
              <a:buChar char="•"/>
            </a:pPr>
            <a:r>
              <a:rPr lang="fr-CA" sz="2000" dirty="0"/>
              <a:t>Méfiez-vous des offres « achetez maintenant, payez plus tard ».</a:t>
            </a:r>
          </a:p>
          <a:p>
            <a:pPr>
              <a:lnSpc>
                <a:spcPct val="150000"/>
              </a:lnSpc>
            </a:pPr>
            <a:endParaRPr lang="fr-CA" sz="1050" dirty="0"/>
          </a:p>
          <a:p>
            <a:pPr marL="285750" indent="-285750">
              <a:buFont typeface="Arial" panose="020B0604020202020204" pitchFamily="34" charset="0"/>
              <a:buChar char="•"/>
            </a:pPr>
            <a:r>
              <a:rPr lang="fr-CA" sz="2000" dirty="0"/>
              <a:t>Évitez autant que possible de reporter le paiement de vos taxes municipales ou de vos versements hypothécaires si vous avez toujours les moyens de les payer (malgré les allégements proposés).</a:t>
            </a:r>
          </a:p>
          <a:p>
            <a:endParaRPr lang="fr-CA" sz="2800" dirty="0"/>
          </a:p>
          <a:p>
            <a:pPr marL="285750" indent="-285750">
              <a:buFont typeface="Arial" panose="020B0604020202020204" pitchFamily="34" charset="0"/>
              <a:buChar char="•"/>
            </a:pPr>
            <a:r>
              <a:rPr lang="fr-CA" sz="2000" dirty="0"/>
              <a:t>Évitez le magasinage en ligne et les achats impulsifs. Avant d’acheter, reportez au lendemain.</a:t>
            </a:r>
          </a:p>
          <a:p>
            <a:r>
              <a:rPr lang="fr-CA" sz="2000" dirty="0"/>
              <a:t> </a:t>
            </a:r>
            <a:endParaRPr lang="fr-CA" dirty="0"/>
          </a:p>
          <a:p>
            <a:endParaRPr lang="fr-CA" sz="1100" dirty="0"/>
          </a:p>
          <a:p>
            <a:pPr marL="285750" indent="-285750">
              <a:buFont typeface="Arial" panose="020B0604020202020204" pitchFamily="34" charset="0"/>
              <a:buChar char="•"/>
            </a:pPr>
            <a:r>
              <a:rPr lang="fr-CA" sz="2000" dirty="0"/>
              <a:t>Consultez les différentes mesures en places prises par notre gouvernement fédéral et dans votre province.</a:t>
            </a:r>
          </a:p>
        </p:txBody>
      </p:sp>
      <p:sp>
        <p:nvSpPr>
          <p:cNvPr id="8" name="Rectangle 7">
            <a:extLst>
              <a:ext uri="{FF2B5EF4-FFF2-40B4-BE49-F238E27FC236}">
                <a16:creationId xmlns:a16="http://schemas.microsoft.com/office/drawing/2014/main" id="{8B5018D2-4C45-474A-A8FF-3079E5304F8F}"/>
              </a:ext>
            </a:extLst>
          </p:cNvPr>
          <p:cNvSpPr/>
          <p:nvPr/>
        </p:nvSpPr>
        <p:spPr>
          <a:xfrm>
            <a:off x="535272" y="861258"/>
            <a:ext cx="10677225" cy="646331"/>
          </a:xfrm>
          <a:prstGeom prst="rect">
            <a:avLst/>
          </a:prstGeom>
        </p:spPr>
        <p:txBody>
          <a:bodyPr wrap="square">
            <a:spAutoFit/>
          </a:bodyPr>
          <a:lstStyle/>
          <a:p>
            <a:r>
              <a:rPr lang="fr-CA" sz="3600" b="1" dirty="0">
                <a:solidFill>
                  <a:srgbClr val="00694E"/>
                </a:solidFill>
                <a:latin typeface="+mj-lt"/>
                <a:cs typeface="Poppins" panose="00000500000000000000" pitchFamily="2" charset="0"/>
              </a:rPr>
              <a:t>Des solutions pour vous</a:t>
            </a:r>
          </a:p>
        </p:txBody>
      </p:sp>
      <p:pic>
        <p:nvPicPr>
          <p:cNvPr id="7" name="Image 6" descr="Une image contenant dessin&#10;&#10;Description générée automatiquement">
            <a:extLst>
              <a:ext uri="{FF2B5EF4-FFF2-40B4-BE49-F238E27FC236}">
                <a16:creationId xmlns:a16="http://schemas.microsoft.com/office/drawing/2014/main" id="{999CEAE2-ABBD-4502-9B38-BC92F1EBF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685" y="334621"/>
            <a:ext cx="1424866" cy="1424866"/>
          </a:xfrm>
          <a:prstGeom prst="rect">
            <a:avLst/>
          </a:prstGeom>
        </p:spPr>
      </p:pic>
    </p:spTree>
    <p:extLst>
      <p:ext uri="{BB962C8B-B14F-4D97-AF65-F5344CB8AC3E}">
        <p14:creationId xmlns:p14="http://schemas.microsoft.com/office/powerpoint/2010/main" val="4072890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Financial Stress</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21</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graphicFrame>
        <p:nvGraphicFramePr>
          <p:cNvPr id="8" name="Espace réservé du contenu 2">
            <a:extLst>
              <a:ext uri="{FF2B5EF4-FFF2-40B4-BE49-F238E27FC236}">
                <a16:creationId xmlns:a16="http://schemas.microsoft.com/office/drawing/2014/main" id="{EEF666B5-24F6-484A-AB14-D600C20E67A8}"/>
              </a:ext>
            </a:extLst>
          </p:cNvPr>
          <p:cNvGraphicFramePr>
            <a:graphicFrameLocks/>
          </p:cNvGraphicFramePr>
          <p:nvPr>
            <p:extLst>
              <p:ext uri="{D42A27DB-BD31-4B8C-83A1-F6EECF244321}">
                <p14:modId xmlns:p14="http://schemas.microsoft.com/office/powerpoint/2010/main" val="3131143365"/>
              </p:ext>
            </p:extLst>
          </p:nvPr>
        </p:nvGraphicFramePr>
        <p:xfrm>
          <a:off x="319680" y="1825625"/>
          <a:ext cx="1152465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re 2">
            <a:extLst>
              <a:ext uri="{FF2B5EF4-FFF2-40B4-BE49-F238E27FC236}">
                <a16:creationId xmlns:a16="http://schemas.microsoft.com/office/drawing/2014/main" id="{C87A2E2B-F0E2-49EC-B90A-C6DB5E79A901}"/>
              </a:ext>
            </a:extLst>
          </p:cNvPr>
          <p:cNvSpPr>
            <a:spLocks noGrp="1"/>
          </p:cNvSpPr>
          <p:nvPr>
            <p:ph type="title"/>
          </p:nvPr>
        </p:nvSpPr>
        <p:spPr>
          <a:xfrm>
            <a:off x="334963" y="566738"/>
            <a:ext cx="11523662" cy="1314450"/>
          </a:xfrm>
        </p:spPr>
        <p:txBody>
          <a:bodyPr>
            <a:normAutofit/>
          </a:bodyPr>
          <a:lstStyle/>
          <a:p>
            <a:r>
              <a:rPr lang="fr-CA" sz="4000" b="1" dirty="0">
                <a:cs typeface="Poppins" panose="00000500000000000000" pitchFamily="2" charset="0"/>
              </a:rPr>
              <a:t>Faire face au stress financier</a:t>
            </a:r>
          </a:p>
        </p:txBody>
      </p:sp>
    </p:spTree>
    <p:extLst>
      <p:ext uri="{BB962C8B-B14F-4D97-AF65-F5344CB8AC3E}">
        <p14:creationId xmlns:p14="http://schemas.microsoft.com/office/powerpoint/2010/main" val="403461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22</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3" name="Titre 2">
            <a:extLst>
              <a:ext uri="{FF2B5EF4-FFF2-40B4-BE49-F238E27FC236}">
                <a16:creationId xmlns:a16="http://schemas.microsoft.com/office/drawing/2014/main" id="{882665C3-4B76-4C3C-9542-A33406F80AFA}"/>
              </a:ext>
            </a:extLst>
          </p:cNvPr>
          <p:cNvSpPr>
            <a:spLocks noGrp="1"/>
          </p:cNvSpPr>
          <p:nvPr>
            <p:ph type="title"/>
          </p:nvPr>
        </p:nvSpPr>
        <p:spPr>
          <a:xfrm>
            <a:off x="1287262" y="754043"/>
            <a:ext cx="11524652" cy="1314483"/>
          </a:xfrm>
        </p:spPr>
        <p:txBody>
          <a:bodyPr>
            <a:normAutofit/>
          </a:bodyPr>
          <a:lstStyle/>
          <a:p>
            <a:r>
              <a:rPr lang="fr-CA" sz="4400" b="1" dirty="0">
                <a:cs typeface="Poppins" panose="00000500000000000000" pitchFamily="2" charset="0"/>
              </a:rPr>
              <a:t>Faire face au stress financier</a:t>
            </a:r>
          </a:p>
        </p:txBody>
      </p:sp>
      <p:graphicFrame>
        <p:nvGraphicFramePr>
          <p:cNvPr id="8" name="Espace réservé du contenu 2">
            <a:extLst>
              <a:ext uri="{FF2B5EF4-FFF2-40B4-BE49-F238E27FC236}">
                <a16:creationId xmlns:a16="http://schemas.microsoft.com/office/drawing/2014/main" id="{EEF666B5-24F6-484A-AB14-D600C20E67A8}"/>
              </a:ext>
            </a:extLst>
          </p:cNvPr>
          <p:cNvGraphicFramePr>
            <a:graphicFrameLocks/>
          </p:cNvGraphicFramePr>
          <p:nvPr>
            <p:extLst>
              <p:ext uri="{D42A27DB-BD31-4B8C-83A1-F6EECF244321}">
                <p14:modId xmlns:p14="http://schemas.microsoft.com/office/powerpoint/2010/main" val="119163738"/>
              </p:ext>
            </p:extLst>
          </p:nvPr>
        </p:nvGraphicFramePr>
        <p:xfrm>
          <a:off x="1287262" y="2308645"/>
          <a:ext cx="8762260" cy="2682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descr="Une image contenant brosse&#10;&#10;Description générée automatiquement">
            <a:extLst>
              <a:ext uri="{FF2B5EF4-FFF2-40B4-BE49-F238E27FC236}">
                <a16:creationId xmlns:a16="http://schemas.microsoft.com/office/drawing/2014/main" id="{003086CB-61D6-4D44-9F17-A6093F9B6D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9522" y="2248267"/>
            <a:ext cx="2286000" cy="2286000"/>
          </a:xfrm>
          <a:prstGeom prst="rect">
            <a:avLst/>
          </a:prstGeom>
        </p:spPr>
      </p:pic>
    </p:spTree>
    <p:extLst>
      <p:ext uri="{BB962C8B-B14F-4D97-AF65-F5344CB8AC3E}">
        <p14:creationId xmlns:p14="http://schemas.microsoft.com/office/powerpoint/2010/main" val="14732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23</a:t>
            </a:fld>
            <a:endParaRPr lang="fr-CA"/>
          </a:p>
        </p:txBody>
      </p:sp>
      <p:sp>
        <p:nvSpPr>
          <p:cNvPr id="8" name="Rectangle 7">
            <a:extLst>
              <a:ext uri="{FF2B5EF4-FFF2-40B4-BE49-F238E27FC236}">
                <a16:creationId xmlns:a16="http://schemas.microsoft.com/office/drawing/2014/main" id="{8B5018D2-4C45-474A-A8FF-3079E5304F8F}"/>
              </a:ext>
            </a:extLst>
          </p:cNvPr>
          <p:cNvSpPr/>
          <p:nvPr/>
        </p:nvSpPr>
        <p:spPr>
          <a:xfrm>
            <a:off x="535272" y="861258"/>
            <a:ext cx="10703858" cy="1323439"/>
          </a:xfrm>
          <a:prstGeom prst="rect">
            <a:avLst/>
          </a:prstGeom>
        </p:spPr>
        <p:txBody>
          <a:bodyPr wrap="square">
            <a:spAutoFit/>
          </a:bodyPr>
          <a:lstStyle/>
          <a:p>
            <a:r>
              <a:rPr lang="fr-CA" sz="4000" b="1" dirty="0">
                <a:solidFill>
                  <a:srgbClr val="00694E"/>
                </a:solidFill>
                <a:latin typeface="+mj-lt"/>
                <a:cs typeface="Poppins" panose="00000500000000000000" pitchFamily="2" charset="0"/>
              </a:rPr>
              <a:t>Façons de gérer le stress financier en milieu familial</a:t>
            </a:r>
          </a:p>
        </p:txBody>
      </p:sp>
      <p:sp>
        <p:nvSpPr>
          <p:cNvPr id="2" name="Rectangle 1">
            <a:extLst>
              <a:ext uri="{FF2B5EF4-FFF2-40B4-BE49-F238E27FC236}">
                <a16:creationId xmlns:a16="http://schemas.microsoft.com/office/drawing/2014/main" id="{03C7F807-0B99-49C8-8592-66270A42B8D2}"/>
              </a:ext>
            </a:extLst>
          </p:cNvPr>
          <p:cNvSpPr/>
          <p:nvPr/>
        </p:nvSpPr>
        <p:spPr>
          <a:xfrm>
            <a:off x="535272" y="2336919"/>
            <a:ext cx="11449582" cy="3170099"/>
          </a:xfrm>
          <a:prstGeom prst="rect">
            <a:avLst/>
          </a:prstGeom>
        </p:spPr>
        <p:txBody>
          <a:bodyPr wrap="square">
            <a:spAutoFit/>
          </a:bodyPr>
          <a:lstStyle/>
          <a:p>
            <a:r>
              <a:rPr lang="fr-CA" sz="2000" b="1" dirty="0">
                <a:solidFill>
                  <a:srgbClr val="00B050"/>
                </a:solidFill>
              </a:rPr>
              <a:t>Voici quelques conseils en période de stress financier :</a:t>
            </a:r>
          </a:p>
          <a:p>
            <a:endParaRPr lang="fr-CA" dirty="0"/>
          </a:p>
          <a:p>
            <a:r>
              <a:rPr lang="fr-CA" dirty="0"/>
              <a:t>Fixez des objectifs et établissez un budget clair, ainsi que réaliste, pour faire en sorte que la situation se déroule bien. Vous pouvez organiser une réunion de famille pour parler de la façon dont tout le monde peut contribuer.</a:t>
            </a:r>
          </a:p>
          <a:p>
            <a:endParaRPr lang="fr-CA" dirty="0"/>
          </a:p>
          <a:p>
            <a:r>
              <a:rPr lang="fr-CA" dirty="0"/>
              <a:t>Expliquez votre situation à vos enfants de manière calme et simple. Mentionnez que ce n’est la faute de personne - il y a beaucoup de familles ayant des difficultés en ce moment. </a:t>
            </a:r>
          </a:p>
          <a:p>
            <a:endParaRPr lang="fr-CA" dirty="0"/>
          </a:p>
          <a:p>
            <a:r>
              <a:rPr lang="fr-CA" dirty="0"/>
              <a:t>Parlez d’argent à vos enfants et des contraintes qu’engendre la situation. Cela pourra vous aider lorsqu’ils demanderont des choses que la famille ne pourra pas se permettre. </a:t>
            </a:r>
          </a:p>
        </p:txBody>
      </p:sp>
    </p:spTree>
    <p:extLst>
      <p:ext uri="{BB962C8B-B14F-4D97-AF65-F5344CB8AC3E}">
        <p14:creationId xmlns:p14="http://schemas.microsoft.com/office/powerpoint/2010/main" val="71673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24</a:t>
            </a:fld>
            <a:endParaRPr lang="fr-CA"/>
          </a:p>
        </p:txBody>
      </p:sp>
      <p:sp>
        <p:nvSpPr>
          <p:cNvPr id="8" name="Rectangle 7">
            <a:extLst>
              <a:ext uri="{FF2B5EF4-FFF2-40B4-BE49-F238E27FC236}">
                <a16:creationId xmlns:a16="http://schemas.microsoft.com/office/drawing/2014/main" id="{8B5018D2-4C45-474A-A8FF-3079E5304F8F}"/>
              </a:ext>
            </a:extLst>
          </p:cNvPr>
          <p:cNvSpPr/>
          <p:nvPr/>
        </p:nvSpPr>
        <p:spPr>
          <a:xfrm>
            <a:off x="535273" y="861258"/>
            <a:ext cx="7827492" cy="1323439"/>
          </a:xfrm>
          <a:prstGeom prst="rect">
            <a:avLst/>
          </a:prstGeom>
        </p:spPr>
        <p:txBody>
          <a:bodyPr wrap="square">
            <a:spAutoFit/>
          </a:bodyPr>
          <a:lstStyle/>
          <a:p>
            <a:r>
              <a:rPr lang="fr-CA" sz="4000" b="1" dirty="0">
                <a:solidFill>
                  <a:srgbClr val="00694E"/>
                </a:solidFill>
                <a:latin typeface="+mj-lt"/>
                <a:cs typeface="Poppins" panose="00000500000000000000" pitchFamily="2" charset="0"/>
              </a:rPr>
              <a:t>Façons de gérer le stress financier en milieu familial</a:t>
            </a:r>
          </a:p>
        </p:txBody>
      </p:sp>
      <p:pic>
        <p:nvPicPr>
          <p:cNvPr id="9" name="Image 8" descr="Une image contenant alimentation&#10;&#10;Description générée automatiquement">
            <a:extLst>
              <a:ext uri="{FF2B5EF4-FFF2-40B4-BE49-F238E27FC236}">
                <a16:creationId xmlns:a16="http://schemas.microsoft.com/office/drawing/2014/main" id="{603B393F-1AEF-4C90-8D2F-7E90870DD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000" y="430629"/>
            <a:ext cx="1911246" cy="1730007"/>
          </a:xfrm>
          <a:prstGeom prst="rect">
            <a:avLst/>
          </a:prstGeom>
        </p:spPr>
      </p:pic>
      <p:sp>
        <p:nvSpPr>
          <p:cNvPr id="2" name="Rectangle 1">
            <a:extLst>
              <a:ext uri="{FF2B5EF4-FFF2-40B4-BE49-F238E27FC236}">
                <a16:creationId xmlns:a16="http://schemas.microsoft.com/office/drawing/2014/main" id="{FADAE0EA-4AE7-4BB9-8799-A9F6079DBE68}"/>
              </a:ext>
            </a:extLst>
          </p:cNvPr>
          <p:cNvSpPr/>
          <p:nvPr/>
        </p:nvSpPr>
        <p:spPr>
          <a:xfrm>
            <a:off x="535273" y="2478601"/>
            <a:ext cx="11235795" cy="3416320"/>
          </a:xfrm>
          <a:prstGeom prst="rect">
            <a:avLst/>
          </a:prstGeom>
        </p:spPr>
        <p:txBody>
          <a:bodyPr wrap="square">
            <a:spAutoFit/>
          </a:bodyPr>
          <a:lstStyle/>
          <a:p>
            <a:r>
              <a:rPr lang="fr-CA" dirty="0"/>
              <a:t>Informez votre famille élargie de votre situation. Ils peuvent être en mesure d’aider de plusieurs façons: avec la garde des enfants, vous trouvez un emploi, vous accordez un prêt ou encore, vous offrir des conseils sur la gestion de l’argent. </a:t>
            </a:r>
          </a:p>
          <a:p>
            <a:endParaRPr lang="fr-CA" dirty="0"/>
          </a:p>
          <a:p>
            <a:r>
              <a:rPr lang="fr-CA" dirty="0"/>
              <a:t>Limitez-vous aux dépenses essentielles. En premier lieu, dépensez votre argent pour de la nourriture, le loyer ou les paiements hypothécaires, le chauffage, les vêtements et les frais d’école. </a:t>
            </a:r>
          </a:p>
          <a:p>
            <a:endParaRPr lang="fr-CA" dirty="0"/>
          </a:p>
          <a:p>
            <a:r>
              <a:rPr lang="fr-CA" dirty="0"/>
              <a:t>Renseignez-vous régulièrement auprès de votre famille pour savoir comment ils se sentent. La chose la plus précieuse que vous pouvez leur donner, est votre temps. </a:t>
            </a:r>
          </a:p>
          <a:p>
            <a:endParaRPr lang="fr-CA" dirty="0"/>
          </a:p>
          <a:p>
            <a:r>
              <a:rPr lang="fr-CA" dirty="0"/>
              <a:t>N’oubliez pas que pour pouvoir prendre soin de vos proches, vous devez avant tout vous assurer de prendre soin de vous. </a:t>
            </a:r>
          </a:p>
        </p:txBody>
      </p:sp>
    </p:spTree>
    <p:extLst>
      <p:ext uri="{BB962C8B-B14F-4D97-AF65-F5344CB8AC3E}">
        <p14:creationId xmlns:p14="http://schemas.microsoft.com/office/powerpoint/2010/main" val="289967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25</a:t>
            </a:fld>
            <a:endParaRPr lang="fr-CA"/>
          </a:p>
        </p:txBody>
      </p:sp>
      <p:pic>
        <p:nvPicPr>
          <p:cNvPr id="6" name="Image 5">
            <a:extLst>
              <a:ext uri="{FF2B5EF4-FFF2-40B4-BE49-F238E27FC236}">
                <a16:creationId xmlns:a16="http://schemas.microsoft.com/office/drawing/2014/main" id="{A7776100-C0C9-4F66-8799-152991794DD6}"/>
              </a:ext>
            </a:extLst>
          </p:cNvPr>
          <p:cNvPicPr>
            <a:picLocks noChangeAspect="1"/>
          </p:cNvPicPr>
          <p:nvPr/>
        </p:nvPicPr>
        <p:blipFill rotWithShape="1">
          <a:blip r:embed="rId2"/>
          <a:srcRect r="19113" b="36834"/>
          <a:stretch/>
        </p:blipFill>
        <p:spPr>
          <a:xfrm>
            <a:off x="359963" y="1393664"/>
            <a:ext cx="10781034" cy="2698942"/>
          </a:xfrm>
          <a:prstGeom prst="rect">
            <a:avLst/>
          </a:prstGeom>
        </p:spPr>
      </p:pic>
      <p:sp>
        <p:nvSpPr>
          <p:cNvPr id="12" name="Rectangle 11">
            <a:extLst>
              <a:ext uri="{FF2B5EF4-FFF2-40B4-BE49-F238E27FC236}">
                <a16:creationId xmlns:a16="http://schemas.microsoft.com/office/drawing/2014/main" id="{002F260B-BF7D-4587-8DA3-82F5E51CDC00}"/>
              </a:ext>
            </a:extLst>
          </p:cNvPr>
          <p:cNvSpPr/>
          <p:nvPr/>
        </p:nvSpPr>
        <p:spPr>
          <a:xfrm>
            <a:off x="1051003" y="1182470"/>
            <a:ext cx="11140997" cy="769441"/>
          </a:xfrm>
          <a:prstGeom prst="rect">
            <a:avLst/>
          </a:prstGeom>
        </p:spPr>
        <p:txBody>
          <a:bodyPr wrap="square">
            <a:spAutoFit/>
          </a:bodyPr>
          <a:lstStyle/>
          <a:p>
            <a:r>
              <a:rPr lang="fr-CA" sz="4400" b="1" dirty="0">
                <a:solidFill>
                  <a:srgbClr val="00694E"/>
                </a:solidFill>
                <a:latin typeface="+mj-lt"/>
                <a:cs typeface="Poppins" panose="00000500000000000000" pitchFamily="2" charset="0"/>
              </a:rPr>
              <a:t>SSQ Assurance est là pour aider</a:t>
            </a:r>
          </a:p>
        </p:txBody>
      </p:sp>
      <p:sp>
        <p:nvSpPr>
          <p:cNvPr id="2" name="ZoneTexte 1">
            <a:extLst>
              <a:ext uri="{FF2B5EF4-FFF2-40B4-BE49-F238E27FC236}">
                <a16:creationId xmlns:a16="http://schemas.microsoft.com/office/drawing/2014/main" id="{C7B4E99D-30BB-4F68-AEB6-42155718282D}"/>
              </a:ext>
            </a:extLst>
          </p:cNvPr>
          <p:cNvSpPr txBox="1"/>
          <p:nvPr/>
        </p:nvSpPr>
        <p:spPr>
          <a:xfrm>
            <a:off x="1154097" y="4350058"/>
            <a:ext cx="10076155" cy="2031325"/>
          </a:xfrm>
          <a:prstGeom prst="rect">
            <a:avLst/>
          </a:prstGeom>
          <a:noFill/>
        </p:spPr>
        <p:txBody>
          <a:bodyPr wrap="square" rtlCol="0">
            <a:spAutoFit/>
          </a:bodyPr>
          <a:lstStyle/>
          <a:p>
            <a:r>
              <a:rPr lang="fr-CA" dirty="0"/>
              <a:t>SSQ Assurance est fière d’annoncer sa collaboration, à titre de commanditaire, au programme </a:t>
            </a:r>
            <a:r>
              <a:rPr lang="fr-CA" b="1" u="sng" dirty="0">
                <a:solidFill>
                  <a:srgbClr val="00B050"/>
                </a:solidFill>
                <a:hlinkClick r:id="rId3">
                  <a:extLst>
                    <a:ext uri="{A12FA001-AC4F-418D-AE19-62706E023703}">
                      <ahyp:hlinkClr xmlns:ahyp="http://schemas.microsoft.com/office/drawing/2018/hyperlinkcolor" val="tx"/>
                    </a:ext>
                  </a:extLst>
                </a:hlinkClick>
              </a:rPr>
              <a:t>Construire notre résilience</a:t>
            </a:r>
            <a:r>
              <a:rPr lang="fr-CA" dirty="0"/>
              <a:t> mis en place par BEACON, une entreprise spécialisée en santé mentale. </a:t>
            </a:r>
          </a:p>
          <a:p>
            <a:endParaRPr lang="fr-CA" dirty="0"/>
          </a:p>
          <a:p>
            <a:r>
              <a:rPr lang="fr-CA" dirty="0"/>
              <a:t>De plus, nous appuyons l’initiative </a:t>
            </a:r>
            <a:r>
              <a:rPr lang="fr-CA" b="1" u="sng" dirty="0" err="1">
                <a:solidFill>
                  <a:srgbClr val="00B050"/>
                </a:solidFill>
                <a:hlinkClick r:id="rId4">
                  <a:extLst>
                    <a:ext uri="{A12FA001-AC4F-418D-AE19-62706E023703}">
                      <ahyp:hlinkClr xmlns:ahyp="http://schemas.microsoft.com/office/drawing/2018/hyperlinkcolor" val="tx"/>
                    </a:ext>
                  </a:extLst>
                </a:hlinkClick>
              </a:rPr>
              <a:t>BienCanadiens</a:t>
            </a:r>
            <a:r>
              <a:rPr lang="fr-CA" dirty="0"/>
              <a:t> de Morneau </a:t>
            </a:r>
            <a:r>
              <a:rPr lang="fr-CA" dirty="0" err="1"/>
              <a:t>Shepell</a:t>
            </a:r>
            <a:r>
              <a:rPr lang="fr-CA" dirty="0"/>
              <a:t>, une application gratuite conçue pour permettre de développer des stratégies d’adaptation, de renforcer la résilience et permettant l’accès en toute confidentialité à du counseling gratuit. </a:t>
            </a:r>
          </a:p>
        </p:txBody>
      </p:sp>
    </p:spTree>
    <p:extLst>
      <p:ext uri="{BB962C8B-B14F-4D97-AF65-F5344CB8AC3E}">
        <p14:creationId xmlns:p14="http://schemas.microsoft.com/office/powerpoint/2010/main" val="42508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26</a:t>
            </a:fld>
            <a:endParaRPr lang="fr-CA"/>
          </a:p>
        </p:txBody>
      </p:sp>
      <p:sp>
        <p:nvSpPr>
          <p:cNvPr id="12" name="Rectangle 11">
            <a:extLst>
              <a:ext uri="{FF2B5EF4-FFF2-40B4-BE49-F238E27FC236}">
                <a16:creationId xmlns:a16="http://schemas.microsoft.com/office/drawing/2014/main" id="{002F260B-BF7D-4587-8DA3-82F5E51CDC00}"/>
              </a:ext>
            </a:extLst>
          </p:cNvPr>
          <p:cNvSpPr/>
          <p:nvPr/>
        </p:nvSpPr>
        <p:spPr>
          <a:xfrm>
            <a:off x="1388353" y="1445671"/>
            <a:ext cx="11140997" cy="830997"/>
          </a:xfrm>
          <a:prstGeom prst="rect">
            <a:avLst/>
          </a:prstGeom>
        </p:spPr>
        <p:txBody>
          <a:bodyPr wrap="square">
            <a:spAutoFit/>
          </a:bodyPr>
          <a:lstStyle/>
          <a:p>
            <a:r>
              <a:rPr lang="fr-CA" sz="4800" b="1" dirty="0">
                <a:solidFill>
                  <a:srgbClr val="00694E"/>
                </a:solidFill>
                <a:latin typeface="+mj-lt"/>
                <a:cs typeface="Poppins" panose="00000500000000000000" pitchFamily="2" charset="0"/>
              </a:rPr>
              <a:t>Merci pour votre attention!</a:t>
            </a:r>
          </a:p>
        </p:txBody>
      </p:sp>
      <p:pic>
        <p:nvPicPr>
          <p:cNvPr id="7" name="Image 6">
            <a:extLst>
              <a:ext uri="{FF2B5EF4-FFF2-40B4-BE49-F238E27FC236}">
                <a16:creationId xmlns:a16="http://schemas.microsoft.com/office/drawing/2014/main" id="{5390E6F8-A530-46DC-A0D5-30B327ABFC01}"/>
              </a:ext>
            </a:extLst>
          </p:cNvPr>
          <p:cNvPicPr>
            <a:picLocks noChangeAspect="1"/>
          </p:cNvPicPr>
          <p:nvPr/>
        </p:nvPicPr>
        <p:blipFill>
          <a:blip r:embed="rId2" cstate="print"/>
          <a:stretch>
            <a:fillRect/>
          </a:stretch>
        </p:blipFill>
        <p:spPr>
          <a:xfrm>
            <a:off x="0" y="4140904"/>
            <a:ext cx="6220496" cy="2717096"/>
          </a:xfrm>
          <a:prstGeom prst="rect">
            <a:avLst/>
          </a:prstGeom>
        </p:spPr>
      </p:pic>
      <p:sp>
        <p:nvSpPr>
          <p:cNvPr id="2" name="Rectangle 1">
            <a:extLst>
              <a:ext uri="{FF2B5EF4-FFF2-40B4-BE49-F238E27FC236}">
                <a16:creationId xmlns:a16="http://schemas.microsoft.com/office/drawing/2014/main" id="{A4D0CC98-1764-4BD5-9DDE-24F3721027CD}"/>
              </a:ext>
            </a:extLst>
          </p:cNvPr>
          <p:cNvSpPr/>
          <p:nvPr/>
        </p:nvSpPr>
        <p:spPr>
          <a:xfrm>
            <a:off x="5287070" y="4962752"/>
            <a:ext cx="184731" cy="830997"/>
          </a:xfrm>
          <a:prstGeom prst="rect">
            <a:avLst/>
          </a:prstGeom>
        </p:spPr>
        <p:txBody>
          <a:bodyPr wrap="none">
            <a:spAutoFit/>
          </a:bodyPr>
          <a:lstStyle/>
          <a:p>
            <a:pPr>
              <a:spcAft>
                <a:spcPts val="0"/>
              </a:spcAft>
            </a:pPr>
            <a:endParaRPr lang="fr-CA" sz="2400" u="sng" dirty="0">
              <a:solidFill>
                <a:srgbClr val="00694E"/>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a:spcAft>
                <a:spcPts val="0"/>
              </a:spcAft>
            </a:pPr>
            <a:endParaRPr lang="fr-CA" sz="2400" u="sng" dirty="0">
              <a:solidFill>
                <a:srgbClr val="00694E"/>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p:txBody>
      </p:sp>
      <p:sp>
        <p:nvSpPr>
          <p:cNvPr id="3" name="ZoneTexte 2">
            <a:extLst>
              <a:ext uri="{FF2B5EF4-FFF2-40B4-BE49-F238E27FC236}">
                <a16:creationId xmlns:a16="http://schemas.microsoft.com/office/drawing/2014/main" id="{1A695F61-87BF-49A6-AE54-900D567557A3}"/>
              </a:ext>
            </a:extLst>
          </p:cNvPr>
          <p:cNvSpPr txBox="1"/>
          <p:nvPr/>
        </p:nvSpPr>
        <p:spPr>
          <a:xfrm>
            <a:off x="1517662" y="3236552"/>
            <a:ext cx="8957569" cy="830997"/>
          </a:xfrm>
          <a:prstGeom prst="rect">
            <a:avLst/>
          </a:prstGeom>
          <a:noFill/>
        </p:spPr>
        <p:txBody>
          <a:bodyPr wrap="square" rtlCol="0">
            <a:spAutoFit/>
          </a:bodyPr>
          <a:lstStyle/>
          <a:p>
            <a:pPr algn="ctr"/>
            <a:r>
              <a:rPr lang="fr-CA" sz="2400" b="1" dirty="0">
                <a:solidFill>
                  <a:srgbClr val="00B050"/>
                </a:solidFill>
              </a:rPr>
              <a:t>Notre prochaine rencontre portera sur le sujet du sommeil. C’est un rendez-vous le 3 juin prochain.</a:t>
            </a:r>
          </a:p>
        </p:txBody>
      </p:sp>
      <p:sp>
        <p:nvSpPr>
          <p:cNvPr id="6" name="ZoneTexte 5">
            <a:extLst>
              <a:ext uri="{FF2B5EF4-FFF2-40B4-BE49-F238E27FC236}">
                <a16:creationId xmlns:a16="http://schemas.microsoft.com/office/drawing/2014/main" id="{B870A7EC-CA03-4E40-B97D-3AE761438AB3}"/>
              </a:ext>
            </a:extLst>
          </p:cNvPr>
          <p:cNvSpPr txBox="1"/>
          <p:nvPr/>
        </p:nvSpPr>
        <p:spPr>
          <a:xfrm>
            <a:off x="2762866" y="5214590"/>
            <a:ext cx="7712365" cy="984885"/>
          </a:xfrm>
          <a:prstGeom prst="rect">
            <a:avLst/>
          </a:prstGeom>
          <a:noFill/>
        </p:spPr>
        <p:txBody>
          <a:bodyPr wrap="square" rtlCol="0">
            <a:spAutoFit/>
          </a:bodyPr>
          <a:lstStyle/>
          <a:p>
            <a:pPr algn="r"/>
            <a:r>
              <a:rPr lang="fr-CA" sz="2000" dirty="0"/>
              <a:t>Vous pouvez accéder au rendez-vous virtuels à cette adresse : </a:t>
            </a:r>
            <a:r>
              <a:rPr lang="fr-CA" sz="2000" u="sng" dirty="0">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https://ssq.ca/fr/rendezvousvirtuels</a:t>
            </a:r>
            <a:endParaRPr lang="fr-CA" sz="2000" dirty="0">
              <a:latin typeface="Calibri" panose="020F0502020204030204" pitchFamily="34" charset="0"/>
              <a:ea typeface="Calibri" panose="020F0502020204030204" pitchFamily="34" charset="0"/>
            </a:endParaRPr>
          </a:p>
          <a:p>
            <a:endParaRPr lang="fr-CA" dirty="0"/>
          </a:p>
        </p:txBody>
      </p:sp>
    </p:spTree>
    <p:extLst>
      <p:ext uri="{BB962C8B-B14F-4D97-AF65-F5344CB8AC3E}">
        <p14:creationId xmlns:p14="http://schemas.microsoft.com/office/powerpoint/2010/main" val="72400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3</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grpSp>
        <p:nvGrpSpPr>
          <p:cNvPr id="7" name="Groupe 6">
            <a:extLst>
              <a:ext uri="{FF2B5EF4-FFF2-40B4-BE49-F238E27FC236}">
                <a16:creationId xmlns:a16="http://schemas.microsoft.com/office/drawing/2014/main" id="{37FF78CC-6B3E-4991-94ED-258C3446DF8C}"/>
              </a:ext>
            </a:extLst>
          </p:cNvPr>
          <p:cNvGrpSpPr/>
          <p:nvPr/>
        </p:nvGrpSpPr>
        <p:grpSpPr>
          <a:xfrm>
            <a:off x="1448004" y="2026779"/>
            <a:ext cx="2503139" cy="2003712"/>
            <a:chOff x="2795825" y="2341799"/>
            <a:chExt cx="374404" cy="314794"/>
          </a:xfrm>
        </p:grpSpPr>
        <p:sp>
          <p:nvSpPr>
            <p:cNvPr id="8" name="Ellipse 7">
              <a:extLst>
                <a:ext uri="{FF2B5EF4-FFF2-40B4-BE49-F238E27FC236}">
                  <a16:creationId xmlns:a16="http://schemas.microsoft.com/office/drawing/2014/main" id="{7C912BEF-AA15-47CC-A251-E56381801CA8}"/>
                </a:ext>
              </a:extLst>
            </p:cNvPr>
            <p:cNvSpPr/>
            <p:nvPr/>
          </p:nvSpPr>
          <p:spPr>
            <a:xfrm>
              <a:off x="2795825" y="2341799"/>
              <a:ext cx="314794" cy="314794"/>
            </a:xfrm>
            <a:prstGeom prst="ellipse">
              <a:avLst/>
            </a:prstGeom>
            <a:solidFill>
              <a:srgbClr val="0063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9" name="ZoneTexte 8">
              <a:extLst>
                <a:ext uri="{FF2B5EF4-FFF2-40B4-BE49-F238E27FC236}">
                  <a16:creationId xmlns:a16="http://schemas.microsoft.com/office/drawing/2014/main" id="{DADB5029-BDED-46A2-83D8-00D6CE91DDBF}"/>
                </a:ext>
              </a:extLst>
            </p:cNvPr>
            <p:cNvSpPr txBox="1"/>
            <p:nvPr/>
          </p:nvSpPr>
          <p:spPr>
            <a:xfrm>
              <a:off x="2892633" y="2375895"/>
              <a:ext cx="277596" cy="246602"/>
            </a:xfrm>
            <a:prstGeom prst="rect">
              <a:avLst/>
            </a:prstGeom>
            <a:noFill/>
          </p:spPr>
          <p:txBody>
            <a:bodyPr wrap="square" rtlCol="0">
              <a:spAutoFit/>
            </a:bodyPr>
            <a:lstStyle/>
            <a:p>
              <a:r>
                <a:rPr lang="fr-FR" sz="9600" b="1" dirty="0">
                  <a:solidFill>
                    <a:schemeClr val="bg1"/>
                  </a:solidFill>
                  <a:latin typeface="Arial" panose="020B0604020202020204" pitchFamily="34" charset="0"/>
                  <a:cs typeface="Arial" panose="020B0604020202020204" pitchFamily="34" charset="0"/>
                </a:rPr>
                <a:t>1</a:t>
              </a:r>
            </a:p>
          </p:txBody>
        </p:sp>
      </p:grpSp>
      <p:sp>
        <p:nvSpPr>
          <p:cNvPr id="10" name="Rectangle 9">
            <a:extLst>
              <a:ext uri="{FF2B5EF4-FFF2-40B4-BE49-F238E27FC236}">
                <a16:creationId xmlns:a16="http://schemas.microsoft.com/office/drawing/2014/main" id="{B8207C38-22DF-4934-8A18-5449E6AA6943}"/>
              </a:ext>
            </a:extLst>
          </p:cNvPr>
          <p:cNvSpPr/>
          <p:nvPr/>
        </p:nvSpPr>
        <p:spPr>
          <a:xfrm>
            <a:off x="3877809" y="1965086"/>
            <a:ext cx="7663162" cy="1938992"/>
          </a:xfrm>
          <a:prstGeom prst="rect">
            <a:avLst/>
          </a:prstGeom>
        </p:spPr>
        <p:txBody>
          <a:bodyPr wrap="square">
            <a:spAutoFit/>
          </a:bodyPr>
          <a:lstStyle/>
          <a:p>
            <a:r>
              <a:rPr lang="fr-CA" sz="4000" b="1" dirty="0">
                <a:solidFill>
                  <a:schemeClr val="accent1"/>
                </a:solidFill>
                <a:latin typeface="+mj-lt"/>
                <a:cs typeface="Poppins" panose="00000500000000000000" pitchFamily="2" charset="0"/>
              </a:rPr>
              <a:t>Différents programmes d’aide financière en période COVID-19</a:t>
            </a:r>
          </a:p>
        </p:txBody>
      </p:sp>
      <p:pic>
        <p:nvPicPr>
          <p:cNvPr id="11" name="Image 10">
            <a:extLst>
              <a:ext uri="{FF2B5EF4-FFF2-40B4-BE49-F238E27FC236}">
                <a16:creationId xmlns:a16="http://schemas.microsoft.com/office/drawing/2014/main" id="{FCE7E6B9-26AC-40E5-A85D-F472F22063FA}"/>
              </a:ext>
            </a:extLst>
          </p:cNvPr>
          <p:cNvPicPr>
            <a:picLocks noChangeAspect="1"/>
          </p:cNvPicPr>
          <p:nvPr/>
        </p:nvPicPr>
        <p:blipFill>
          <a:blip r:embed="rId2" cstate="print"/>
          <a:stretch>
            <a:fillRect/>
          </a:stretch>
        </p:blipFill>
        <p:spPr>
          <a:xfrm>
            <a:off x="-11578" y="4143016"/>
            <a:ext cx="6220496" cy="2717096"/>
          </a:xfrm>
          <a:prstGeom prst="rect">
            <a:avLst/>
          </a:prstGeom>
        </p:spPr>
      </p:pic>
    </p:spTree>
    <p:extLst>
      <p:ext uri="{BB962C8B-B14F-4D97-AF65-F5344CB8AC3E}">
        <p14:creationId xmlns:p14="http://schemas.microsoft.com/office/powerpoint/2010/main" val="324660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4DA5-6A63-4227-84B3-F492C1A70236}"/>
              </a:ext>
            </a:extLst>
          </p:cNvPr>
          <p:cNvSpPr>
            <a:spLocks noGrp="1"/>
          </p:cNvSpPr>
          <p:nvPr>
            <p:ph type="title"/>
          </p:nvPr>
        </p:nvSpPr>
        <p:spPr>
          <a:xfrm>
            <a:off x="670169" y="708792"/>
            <a:ext cx="8349544" cy="877705"/>
          </a:xfrm>
        </p:spPr>
        <p:txBody>
          <a:bodyPr>
            <a:noAutofit/>
          </a:bodyPr>
          <a:lstStyle/>
          <a:p>
            <a:r>
              <a:rPr lang="fr-CA" b="1" dirty="0">
                <a:cs typeface="Poppins" panose="00000500000000000000" pitchFamily="2" charset="0"/>
              </a:rPr>
              <a:t>Programmes d’aide financière </a:t>
            </a:r>
          </a:p>
        </p:txBody>
      </p:sp>
      <p:sp>
        <p:nvSpPr>
          <p:cNvPr id="5" name="Espace réservé du pied de page 4">
            <a:extLst>
              <a:ext uri="{FF2B5EF4-FFF2-40B4-BE49-F238E27FC236}">
                <a16:creationId xmlns:a16="http://schemas.microsoft.com/office/drawing/2014/main" id="{09915724-C174-46F5-B3DF-8A17193F55D9}"/>
              </a:ext>
            </a:extLst>
          </p:cNvPr>
          <p:cNvSpPr>
            <a:spLocks noGrp="1"/>
          </p:cNvSpPr>
          <p:nvPr>
            <p:ph type="ftr" sz="quarter" idx="11"/>
          </p:nvPr>
        </p:nvSpPr>
        <p:spPr/>
        <p:txBody>
          <a:bodyPr/>
          <a:lstStyle/>
          <a:p>
            <a:r>
              <a:rPr lang="fr-CA" dirty="0"/>
              <a:t>Le stress financier</a:t>
            </a:r>
          </a:p>
        </p:txBody>
      </p:sp>
      <p:sp>
        <p:nvSpPr>
          <p:cNvPr id="6" name="Espace réservé du numéro de diapositive 5">
            <a:extLst>
              <a:ext uri="{FF2B5EF4-FFF2-40B4-BE49-F238E27FC236}">
                <a16:creationId xmlns:a16="http://schemas.microsoft.com/office/drawing/2014/main" id="{1341E783-EA5E-46A3-9454-90D346CFE7BA}"/>
              </a:ext>
            </a:extLst>
          </p:cNvPr>
          <p:cNvSpPr>
            <a:spLocks noGrp="1"/>
          </p:cNvSpPr>
          <p:nvPr>
            <p:ph type="sldNum" sz="quarter" idx="12"/>
          </p:nvPr>
        </p:nvSpPr>
        <p:spPr/>
        <p:txBody>
          <a:bodyPr/>
          <a:lstStyle/>
          <a:p>
            <a:fld id="{2D2B9FD4-22D1-4784-BC8D-82D569BBB95D}" type="slidenum">
              <a:rPr lang="fr-CA" smtClean="0"/>
              <a:t>4</a:t>
            </a:fld>
            <a:endParaRPr lang="fr-CA"/>
          </a:p>
        </p:txBody>
      </p:sp>
      <p:sp>
        <p:nvSpPr>
          <p:cNvPr id="3" name="ZoneTexte 2">
            <a:extLst>
              <a:ext uri="{FF2B5EF4-FFF2-40B4-BE49-F238E27FC236}">
                <a16:creationId xmlns:a16="http://schemas.microsoft.com/office/drawing/2014/main" id="{6DBE6953-7B00-402E-B51E-8134D0B7E946}"/>
              </a:ext>
            </a:extLst>
          </p:cNvPr>
          <p:cNvSpPr txBox="1"/>
          <p:nvPr/>
        </p:nvSpPr>
        <p:spPr>
          <a:xfrm>
            <a:off x="670169" y="1720987"/>
            <a:ext cx="11385707" cy="2339102"/>
          </a:xfrm>
          <a:prstGeom prst="rect">
            <a:avLst/>
          </a:prstGeom>
          <a:noFill/>
        </p:spPr>
        <p:txBody>
          <a:bodyPr wrap="square" rtlCol="0">
            <a:spAutoFit/>
          </a:bodyPr>
          <a:lstStyle/>
          <a:p>
            <a:pPr algn="l"/>
            <a:r>
              <a:rPr lang="fr-CA" sz="2000" b="1" dirty="0">
                <a:solidFill>
                  <a:srgbClr val="00B050"/>
                </a:solidFill>
              </a:rPr>
              <a:t>Prestation Canadienne d’Urgence (PCU)</a:t>
            </a:r>
          </a:p>
          <a:p>
            <a:r>
              <a:rPr lang="fr-CA" dirty="0"/>
              <a:t>La PCU est une prestation imposable de 2 000 $, toutes les 4 semaines, pendant un maximum de 16 semaines. Les travailleurs qui remplissent toutes les conditions suivantes ont droit à la PCU :</a:t>
            </a:r>
          </a:p>
          <a:p>
            <a:pPr marL="285750" indent="-285750">
              <a:buFont typeface="Arial" panose="020B0604020202020204" pitchFamily="34" charset="0"/>
              <a:buChar char="•"/>
            </a:pPr>
            <a:r>
              <a:rPr lang="fr-CA" dirty="0"/>
              <a:t>vivre au Canada et être âgés d'au moins 15 ans;</a:t>
            </a:r>
          </a:p>
          <a:p>
            <a:pPr marL="285750" indent="-285750">
              <a:buFont typeface="Arial" panose="020B0604020202020204" pitchFamily="34" charset="0"/>
              <a:buChar char="•"/>
            </a:pPr>
            <a:r>
              <a:rPr lang="fr-CA" dirty="0"/>
              <a:t>avoir cessé de travailler en raison de la COVID-19 ou être admissibles aux prestations régulières ou de maladie de l'assurance emploi;</a:t>
            </a:r>
          </a:p>
          <a:p>
            <a:pPr marL="285750" indent="-285750">
              <a:buFont typeface="Arial" panose="020B0604020202020204" pitchFamily="34" charset="0"/>
              <a:buChar char="•"/>
            </a:pPr>
            <a:r>
              <a:rPr lang="fr-CA" dirty="0"/>
              <a:t>ne pas avoir quitté volontairement leur emploi;</a:t>
            </a:r>
          </a:p>
          <a:p>
            <a:pPr marL="285750" indent="-285750">
              <a:buFont typeface="Arial" panose="020B0604020202020204" pitchFamily="34" charset="0"/>
              <a:buChar char="•"/>
            </a:pPr>
            <a:r>
              <a:rPr lang="fr-CA" dirty="0"/>
              <a:t>avoir gagné un revenu d'au moins 5 000 $ en 2019 ou dans les 12 mois précédant la date de la demande.</a:t>
            </a:r>
          </a:p>
        </p:txBody>
      </p:sp>
      <p:sp>
        <p:nvSpPr>
          <p:cNvPr id="4" name="Rectangle 3">
            <a:extLst>
              <a:ext uri="{FF2B5EF4-FFF2-40B4-BE49-F238E27FC236}">
                <a16:creationId xmlns:a16="http://schemas.microsoft.com/office/drawing/2014/main" id="{26800A82-EF7B-487C-8103-40F2513DF240}"/>
              </a:ext>
            </a:extLst>
          </p:cNvPr>
          <p:cNvSpPr/>
          <p:nvPr/>
        </p:nvSpPr>
        <p:spPr>
          <a:xfrm>
            <a:off x="670169" y="4309715"/>
            <a:ext cx="11174163" cy="954107"/>
          </a:xfrm>
          <a:prstGeom prst="rect">
            <a:avLst/>
          </a:prstGeom>
        </p:spPr>
        <p:txBody>
          <a:bodyPr wrap="square">
            <a:spAutoFit/>
          </a:bodyPr>
          <a:lstStyle/>
          <a:p>
            <a:r>
              <a:rPr lang="fr-CA" sz="2000" b="1" dirty="0">
                <a:solidFill>
                  <a:srgbClr val="00B050"/>
                </a:solidFill>
              </a:rPr>
              <a:t>Allocation canadienne pour enfants</a:t>
            </a:r>
            <a:r>
              <a:rPr lang="fr-CA" sz="2000" b="1" dirty="0">
                <a:solidFill>
                  <a:srgbClr val="00B050"/>
                </a:solidFill>
                <a:latin typeface="Noto Sans"/>
              </a:rPr>
              <a:t> </a:t>
            </a:r>
          </a:p>
          <a:p>
            <a:r>
              <a:rPr lang="fr-CA" dirty="0">
                <a:solidFill>
                  <a:srgbClr val="333333"/>
                </a:solidFill>
              </a:rPr>
              <a:t>Un montant maximal de 300 $ de plus par enfant par l’intermédiaire de l’Allocation canadienne pour enfants (ACE) pour 2019-2020. Cela signifie environ 550 $ de plus pour une famille moyenne.</a:t>
            </a:r>
            <a:endParaRPr lang="fr-CA" b="0" i="0" u="none" strike="noStrike" dirty="0">
              <a:solidFill>
                <a:srgbClr val="333333"/>
              </a:solidFill>
              <a:effectLst/>
            </a:endParaRPr>
          </a:p>
        </p:txBody>
      </p:sp>
      <p:sp>
        <p:nvSpPr>
          <p:cNvPr id="8" name="Rectangle 7">
            <a:extLst>
              <a:ext uri="{FF2B5EF4-FFF2-40B4-BE49-F238E27FC236}">
                <a16:creationId xmlns:a16="http://schemas.microsoft.com/office/drawing/2014/main" id="{DD3BBE66-60D7-4879-B04F-8E4255D1BE7A}"/>
              </a:ext>
            </a:extLst>
          </p:cNvPr>
          <p:cNvSpPr/>
          <p:nvPr/>
        </p:nvSpPr>
        <p:spPr>
          <a:xfrm>
            <a:off x="670169" y="5511746"/>
            <a:ext cx="11012845" cy="707886"/>
          </a:xfrm>
          <a:prstGeom prst="rect">
            <a:avLst/>
          </a:prstGeom>
        </p:spPr>
        <p:txBody>
          <a:bodyPr wrap="square">
            <a:spAutoFit/>
          </a:bodyPr>
          <a:lstStyle/>
          <a:p>
            <a:r>
              <a:rPr lang="fr-CA" sz="2000" b="1" dirty="0">
                <a:solidFill>
                  <a:srgbClr val="00B050"/>
                </a:solidFill>
              </a:rPr>
              <a:t>Fonds enregistrés de revenu de retraite</a:t>
            </a:r>
          </a:p>
          <a:p>
            <a:r>
              <a:rPr lang="fr-CA" dirty="0"/>
              <a:t>Réduction de 25 % le retrait minimal exigé des fonds enregistrés de revenu de retraite (FERR) pour 2020.</a:t>
            </a:r>
            <a:r>
              <a:rPr lang="fr-CA" sz="2000" b="1" dirty="0">
                <a:solidFill>
                  <a:srgbClr val="00B050"/>
                </a:solidFill>
                <a:latin typeface="Noto Sans"/>
              </a:rPr>
              <a:t> </a:t>
            </a:r>
            <a:endParaRPr lang="fr-CA" sz="2000" b="1" dirty="0">
              <a:solidFill>
                <a:srgbClr val="00B050"/>
              </a:solidFill>
            </a:endParaRPr>
          </a:p>
        </p:txBody>
      </p:sp>
      <p:pic>
        <p:nvPicPr>
          <p:cNvPr id="10" name="Image 9" descr="Une image contenant alimentation, assiette, dessin&#10;&#10;Description générée automatiquement">
            <a:extLst>
              <a:ext uri="{FF2B5EF4-FFF2-40B4-BE49-F238E27FC236}">
                <a16:creationId xmlns:a16="http://schemas.microsoft.com/office/drawing/2014/main" id="{C141259E-F12A-405D-B712-EF4AD9902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920" y="471777"/>
            <a:ext cx="1191000" cy="1114720"/>
          </a:xfrm>
          <a:prstGeom prst="rect">
            <a:avLst/>
          </a:prstGeom>
        </p:spPr>
      </p:pic>
    </p:spTree>
    <p:extLst>
      <p:ext uri="{BB962C8B-B14F-4D97-AF65-F5344CB8AC3E}">
        <p14:creationId xmlns:p14="http://schemas.microsoft.com/office/powerpoint/2010/main" val="253724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4DA5-6A63-4227-84B3-F492C1A70236}"/>
              </a:ext>
            </a:extLst>
          </p:cNvPr>
          <p:cNvSpPr>
            <a:spLocks noGrp="1"/>
          </p:cNvSpPr>
          <p:nvPr>
            <p:ph type="title"/>
          </p:nvPr>
        </p:nvSpPr>
        <p:spPr>
          <a:xfrm>
            <a:off x="651028" y="574302"/>
            <a:ext cx="8349544" cy="877705"/>
          </a:xfrm>
        </p:spPr>
        <p:txBody>
          <a:bodyPr>
            <a:noAutofit/>
          </a:bodyPr>
          <a:lstStyle/>
          <a:p>
            <a:r>
              <a:rPr lang="fr-CA" b="1" dirty="0">
                <a:cs typeface="Poppins" panose="00000500000000000000" pitchFamily="2" charset="0"/>
              </a:rPr>
              <a:t>Programmes d’aide financière</a:t>
            </a:r>
          </a:p>
        </p:txBody>
      </p:sp>
      <p:sp>
        <p:nvSpPr>
          <p:cNvPr id="5" name="Espace réservé du pied de page 4">
            <a:extLst>
              <a:ext uri="{FF2B5EF4-FFF2-40B4-BE49-F238E27FC236}">
                <a16:creationId xmlns:a16="http://schemas.microsoft.com/office/drawing/2014/main" id="{09915724-C174-46F5-B3DF-8A17193F55D9}"/>
              </a:ext>
            </a:extLst>
          </p:cNvPr>
          <p:cNvSpPr>
            <a:spLocks noGrp="1"/>
          </p:cNvSpPr>
          <p:nvPr>
            <p:ph type="ftr" sz="quarter" idx="11"/>
          </p:nvPr>
        </p:nvSpPr>
        <p:spPr/>
        <p:txBody>
          <a:bodyPr/>
          <a:lstStyle/>
          <a:p>
            <a:r>
              <a:rPr lang="fr-CA" dirty="0"/>
              <a:t>Le stress financier</a:t>
            </a:r>
          </a:p>
        </p:txBody>
      </p:sp>
      <p:sp>
        <p:nvSpPr>
          <p:cNvPr id="6" name="Espace réservé du numéro de diapositive 5">
            <a:extLst>
              <a:ext uri="{FF2B5EF4-FFF2-40B4-BE49-F238E27FC236}">
                <a16:creationId xmlns:a16="http://schemas.microsoft.com/office/drawing/2014/main" id="{1341E783-EA5E-46A3-9454-90D346CFE7BA}"/>
              </a:ext>
            </a:extLst>
          </p:cNvPr>
          <p:cNvSpPr>
            <a:spLocks noGrp="1"/>
          </p:cNvSpPr>
          <p:nvPr>
            <p:ph type="sldNum" sz="quarter" idx="12"/>
          </p:nvPr>
        </p:nvSpPr>
        <p:spPr/>
        <p:txBody>
          <a:bodyPr/>
          <a:lstStyle/>
          <a:p>
            <a:fld id="{2D2B9FD4-22D1-4784-BC8D-82D569BBB95D}" type="slidenum">
              <a:rPr lang="fr-CA" smtClean="0"/>
              <a:t>5</a:t>
            </a:fld>
            <a:endParaRPr lang="fr-CA"/>
          </a:p>
        </p:txBody>
      </p:sp>
      <p:sp>
        <p:nvSpPr>
          <p:cNvPr id="4" name="Rectangle 3">
            <a:extLst>
              <a:ext uri="{FF2B5EF4-FFF2-40B4-BE49-F238E27FC236}">
                <a16:creationId xmlns:a16="http://schemas.microsoft.com/office/drawing/2014/main" id="{78BDBB83-197D-46DF-A634-82F085062204}"/>
              </a:ext>
            </a:extLst>
          </p:cNvPr>
          <p:cNvSpPr/>
          <p:nvPr/>
        </p:nvSpPr>
        <p:spPr>
          <a:xfrm>
            <a:off x="651028" y="3222352"/>
            <a:ext cx="10870802" cy="954107"/>
          </a:xfrm>
          <a:prstGeom prst="rect">
            <a:avLst/>
          </a:prstGeom>
        </p:spPr>
        <p:txBody>
          <a:bodyPr wrap="square">
            <a:spAutoFit/>
          </a:bodyPr>
          <a:lstStyle/>
          <a:p>
            <a:r>
              <a:rPr lang="fr-CA" sz="2000" b="1" dirty="0">
                <a:solidFill>
                  <a:srgbClr val="00B050"/>
                </a:solidFill>
              </a:rPr>
              <a:t>Prêt aux études </a:t>
            </a:r>
          </a:p>
          <a:p>
            <a:r>
              <a:rPr lang="fr-CA" dirty="0">
                <a:solidFill>
                  <a:srgbClr val="333333"/>
                </a:solidFill>
              </a:rPr>
              <a:t>Le remboursement des prêts et les intérêts applicables seront suspendus jusqu’au 30 septembre 2020 pour tous les emprunteurs de prêts étudiants. </a:t>
            </a:r>
            <a:endParaRPr lang="fr-CA" dirty="0"/>
          </a:p>
        </p:txBody>
      </p:sp>
      <p:sp>
        <p:nvSpPr>
          <p:cNvPr id="7" name="Rectangle 6">
            <a:extLst>
              <a:ext uri="{FF2B5EF4-FFF2-40B4-BE49-F238E27FC236}">
                <a16:creationId xmlns:a16="http://schemas.microsoft.com/office/drawing/2014/main" id="{10A0E511-100D-4D62-9F4A-372590E96571}"/>
              </a:ext>
            </a:extLst>
          </p:cNvPr>
          <p:cNvSpPr/>
          <p:nvPr/>
        </p:nvSpPr>
        <p:spPr>
          <a:xfrm>
            <a:off x="651028" y="1598957"/>
            <a:ext cx="10870802" cy="1508105"/>
          </a:xfrm>
          <a:prstGeom prst="rect">
            <a:avLst/>
          </a:prstGeom>
        </p:spPr>
        <p:txBody>
          <a:bodyPr wrap="square">
            <a:spAutoFit/>
          </a:bodyPr>
          <a:lstStyle/>
          <a:p>
            <a:r>
              <a:rPr lang="fr-CA" sz="2000" b="1" dirty="0">
                <a:solidFill>
                  <a:srgbClr val="00B050"/>
                </a:solidFill>
              </a:rPr>
              <a:t>Déclaration de revenus (impôts)</a:t>
            </a:r>
          </a:p>
          <a:p>
            <a:r>
              <a:rPr lang="fr-CA" dirty="0"/>
              <a:t>La date d’échéance de production des déclarations de revenus des particuliers de 2019 a été reportée au 1er juin 2020 pour produire leurs déclarations de revenus. Tout nouveau solde d’impôt sur le revenu dû, ou les acomptes provisionnels, sont également reportés jusqu’après le 31 août 2020, sans intérêts ni pénalités.</a:t>
            </a:r>
            <a:endParaRPr lang="fr-CA" sz="2000" dirty="0"/>
          </a:p>
        </p:txBody>
      </p:sp>
      <p:sp>
        <p:nvSpPr>
          <p:cNvPr id="8" name="Rectangle 7">
            <a:extLst>
              <a:ext uri="{FF2B5EF4-FFF2-40B4-BE49-F238E27FC236}">
                <a16:creationId xmlns:a16="http://schemas.microsoft.com/office/drawing/2014/main" id="{EFA981CB-486F-40FD-821C-37B5CC5A5293}"/>
              </a:ext>
            </a:extLst>
          </p:cNvPr>
          <p:cNvSpPr/>
          <p:nvPr/>
        </p:nvSpPr>
        <p:spPr>
          <a:xfrm>
            <a:off x="651028" y="4285839"/>
            <a:ext cx="11298315" cy="1231106"/>
          </a:xfrm>
          <a:prstGeom prst="rect">
            <a:avLst/>
          </a:prstGeom>
        </p:spPr>
        <p:txBody>
          <a:bodyPr wrap="square">
            <a:spAutoFit/>
          </a:bodyPr>
          <a:lstStyle/>
          <a:p>
            <a:r>
              <a:rPr lang="fr-CA" sz="2000" b="1" dirty="0">
                <a:solidFill>
                  <a:srgbClr val="00B050"/>
                </a:solidFill>
              </a:rPr>
              <a:t>Report des paiements hypothécaires </a:t>
            </a:r>
          </a:p>
          <a:p>
            <a:r>
              <a:rPr lang="fr-CA" dirty="0">
                <a:solidFill>
                  <a:srgbClr val="333333"/>
                </a:solidFill>
              </a:rPr>
              <a:t>Les propriétaires qui ont des difficultés financières peuvent être admissibles à un report des paiements hypothécaires allant jusqu’à 6 mois. À la fin de l'accord, les paiements hypothécaires reviennent à la normale et les paiements reportés, y compris le capital et les intérêts accumulés.</a:t>
            </a:r>
            <a:endParaRPr lang="fr-CA" dirty="0"/>
          </a:p>
        </p:txBody>
      </p:sp>
      <p:sp>
        <p:nvSpPr>
          <p:cNvPr id="9" name="Rectangle 8">
            <a:extLst>
              <a:ext uri="{FF2B5EF4-FFF2-40B4-BE49-F238E27FC236}">
                <a16:creationId xmlns:a16="http://schemas.microsoft.com/office/drawing/2014/main" id="{1AED7E17-D4BF-4E42-AF4B-0C12BDFCC14D}"/>
              </a:ext>
            </a:extLst>
          </p:cNvPr>
          <p:cNvSpPr/>
          <p:nvPr/>
        </p:nvSpPr>
        <p:spPr>
          <a:xfrm>
            <a:off x="651028" y="5627750"/>
            <a:ext cx="11403462" cy="954107"/>
          </a:xfrm>
          <a:prstGeom prst="rect">
            <a:avLst/>
          </a:prstGeom>
        </p:spPr>
        <p:txBody>
          <a:bodyPr wrap="square">
            <a:spAutoFit/>
          </a:bodyPr>
          <a:lstStyle/>
          <a:p>
            <a:r>
              <a:rPr lang="fr-CA" sz="2000" b="1" dirty="0">
                <a:solidFill>
                  <a:srgbClr val="00B050"/>
                </a:solidFill>
              </a:rPr>
              <a:t>Cartes de crédit</a:t>
            </a:r>
          </a:p>
          <a:p>
            <a:r>
              <a:rPr lang="fr-CA" dirty="0"/>
              <a:t>Les banques offrent à leurs clients en difficulté financière des coûts d’intérêt plus bas sur leurs cartes de crédit et aucun paiement minimum requis.</a:t>
            </a:r>
          </a:p>
        </p:txBody>
      </p:sp>
      <p:pic>
        <p:nvPicPr>
          <p:cNvPr id="10" name="Image 9">
            <a:extLst>
              <a:ext uri="{FF2B5EF4-FFF2-40B4-BE49-F238E27FC236}">
                <a16:creationId xmlns:a16="http://schemas.microsoft.com/office/drawing/2014/main" id="{073FB897-5E0B-475A-B83D-55F37DF67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71" y="318536"/>
            <a:ext cx="1061201" cy="1061201"/>
          </a:xfrm>
          <a:prstGeom prst="rect">
            <a:avLst/>
          </a:prstGeom>
        </p:spPr>
      </p:pic>
    </p:spTree>
    <p:extLst>
      <p:ext uri="{BB962C8B-B14F-4D97-AF65-F5344CB8AC3E}">
        <p14:creationId xmlns:p14="http://schemas.microsoft.com/office/powerpoint/2010/main" val="287734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5DA822-70D5-4431-94D4-8D06FC893ABF}"/>
              </a:ext>
            </a:extLst>
          </p:cNvPr>
          <p:cNvSpPr>
            <a:spLocks noGrp="1"/>
          </p:cNvSpPr>
          <p:nvPr>
            <p:ph type="ftr" sz="quarter" idx="11"/>
          </p:nvPr>
        </p:nvSpPr>
        <p:spPr/>
        <p:txBody>
          <a:bodyPr/>
          <a:lstStyle/>
          <a:p>
            <a:r>
              <a:rPr lang="fr-CA" dirty="0"/>
              <a:t>Le stress financier</a:t>
            </a:r>
          </a:p>
        </p:txBody>
      </p:sp>
      <p:sp>
        <p:nvSpPr>
          <p:cNvPr id="5" name="Espace réservé du numéro de diapositive 4">
            <a:extLst>
              <a:ext uri="{FF2B5EF4-FFF2-40B4-BE49-F238E27FC236}">
                <a16:creationId xmlns:a16="http://schemas.microsoft.com/office/drawing/2014/main" id="{1390A3CC-1CC6-4749-8EC8-D0DB9F490D1E}"/>
              </a:ext>
            </a:extLst>
          </p:cNvPr>
          <p:cNvSpPr>
            <a:spLocks noGrp="1"/>
          </p:cNvSpPr>
          <p:nvPr>
            <p:ph type="sldNum" sz="quarter" idx="12"/>
          </p:nvPr>
        </p:nvSpPr>
        <p:spPr/>
        <p:txBody>
          <a:bodyPr/>
          <a:lstStyle/>
          <a:p>
            <a:fld id="{2D2B9FD4-22D1-4784-BC8D-82D569BBB95D}" type="slidenum">
              <a:rPr lang="fr-CA" smtClean="0"/>
              <a:t>6</a:t>
            </a:fld>
            <a:endParaRPr lang="fr-CA"/>
          </a:p>
        </p:txBody>
      </p:sp>
      <p:sp>
        <p:nvSpPr>
          <p:cNvPr id="6" name="ZoneTexte 5">
            <a:extLst>
              <a:ext uri="{FF2B5EF4-FFF2-40B4-BE49-F238E27FC236}">
                <a16:creationId xmlns:a16="http://schemas.microsoft.com/office/drawing/2014/main" id="{FA19F12B-61D7-4876-B710-067944776198}"/>
              </a:ext>
            </a:extLst>
          </p:cNvPr>
          <p:cNvSpPr txBox="1"/>
          <p:nvPr/>
        </p:nvSpPr>
        <p:spPr>
          <a:xfrm>
            <a:off x="2845760" y="1411285"/>
            <a:ext cx="632931" cy="897360"/>
          </a:xfrm>
          <a:prstGeom prst="rect">
            <a:avLst/>
          </a:prstGeom>
          <a:noFill/>
        </p:spPr>
        <p:txBody>
          <a:bodyPr wrap="square" rtlCol="0">
            <a:spAutoFit/>
          </a:bodyPr>
          <a:lstStyle/>
          <a:p>
            <a:r>
              <a:rPr lang="fr-FR" sz="2000" b="1" dirty="0">
                <a:solidFill>
                  <a:schemeClr val="bg1"/>
                </a:solidFill>
                <a:latin typeface="Arial" panose="020B0604020202020204" pitchFamily="34" charset="0"/>
                <a:cs typeface="Arial" panose="020B0604020202020204" pitchFamily="34" charset="0"/>
              </a:rPr>
              <a:t>1</a:t>
            </a:r>
          </a:p>
        </p:txBody>
      </p:sp>
      <p:sp>
        <p:nvSpPr>
          <p:cNvPr id="10" name="Rectangle 9">
            <a:extLst>
              <a:ext uri="{FF2B5EF4-FFF2-40B4-BE49-F238E27FC236}">
                <a16:creationId xmlns:a16="http://schemas.microsoft.com/office/drawing/2014/main" id="{B8207C38-22DF-4934-8A18-5449E6AA6943}"/>
              </a:ext>
            </a:extLst>
          </p:cNvPr>
          <p:cNvSpPr/>
          <p:nvPr/>
        </p:nvSpPr>
        <p:spPr>
          <a:xfrm>
            <a:off x="3651682" y="2213750"/>
            <a:ext cx="6702640" cy="1569660"/>
          </a:xfrm>
          <a:prstGeom prst="rect">
            <a:avLst/>
          </a:prstGeom>
        </p:spPr>
        <p:txBody>
          <a:bodyPr wrap="square">
            <a:spAutoFit/>
          </a:bodyPr>
          <a:lstStyle/>
          <a:p>
            <a:r>
              <a:rPr lang="fr-CA" sz="4800" b="1" dirty="0">
                <a:solidFill>
                  <a:srgbClr val="00694E"/>
                </a:solidFill>
                <a:latin typeface="+mj-lt"/>
                <a:cs typeface="Poppins" panose="00000500000000000000" pitchFamily="2" charset="0"/>
              </a:rPr>
              <a:t>Dette</a:t>
            </a:r>
            <a:r>
              <a:rPr lang="fr-CA" sz="4800" b="1" dirty="0">
                <a:solidFill>
                  <a:srgbClr val="FF0000"/>
                </a:solidFill>
                <a:latin typeface="+mj-lt"/>
                <a:cs typeface="Poppins" panose="00000500000000000000" pitchFamily="2" charset="0"/>
              </a:rPr>
              <a:t> </a:t>
            </a:r>
            <a:r>
              <a:rPr lang="fr-CA" sz="4800" b="1" dirty="0">
                <a:solidFill>
                  <a:srgbClr val="00694E"/>
                </a:solidFill>
                <a:latin typeface="+mj-lt"/>
                <a:cs typeface="Poppins" panose="00000500000000000000" pitchFamily="2" charset="0"/>
              </a:rPr>
              <a:t>des ménages canadiens </a:t>
            </a:r>
          </a:p>
        </p:txBody>
      </p:sp>
      <p:pic>
        <p:nvPicPr>
          <p:cNvPr id="3" name="Image 2">
            <a:extLst>
              <a:ext uri="{FF2B5EF4-FFF2-40B4-BE49-F238E27FC236}">
                <a16:creationId xmlns:a16="http://schemas.microsoft.com/office/drawing/2014/main" id="{4BBD87DC-8D54-4C23-9E31-4BC60218F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079" y="2026779"/>
            <a:ext cx="2030618" cy="2030618"/>
          </a:xfrm>
          <a:prstGeom prst="rect">
            <a:avLst/>
          </a:prstGeom>
        </p:spPr>
      </p:pic>
      <p:sp>
        <p:nvSpPr>
          <p:cNvPr id="13" name="Rectangle 12">
            <a:extLst>
              <a:ext uri="{FF2B5EF4-FFF2-40B4-BE49-F238E27FC236}">
                <a16:creationId xmlns:a16="http://schemas.microsoft.com/office/drawing/2014/main" id="{E468FCC2-1B54-47D4-AE2F-40BD16220FF2}"/>
              </a:ext>
            </a:extLst>
          </p:cNvPr>
          <p:cNvSpPr/>
          <p:nvPr/>
        </p:nvSpPr>
        <p:spPr>
          <a:xfrm>
            <a:off x="2098813" y="2213750"/>
            <a:ext cx="869149" cy="1569660"/>
          </a:xfrm>
          <a:prstGeom prst="rect">
            <a:avLst/>
          </a:prstGeom>
        </p:spPr>
        <p:txBody>
          <a:bodyPr wrap="none">
            <a:spAutoFit/>
          </a:bodyPr>
          <a:lstStyle/>
          <a:p>
            <a:r>
              <a:rPr lang="fr-FR" sz="9600" b="1" dirty="0">
                <a:solidFill>
                  <a:schemeClr val="bg1"/>
                </a:solidFill>
                <a:latin typeface="Arial" panose="020B0604020202020204" pitchFamily="34" charset="0"/>
                <a:cs typeface="Arial" panose="020B0604020202020204" pitchFamily="34" charset="0"/>
              </a:rPr>
              <a:t>2</a:t>
            </a:r>
          </a:p>
        </p:txBody>
      </p:sp>
      <p:pic>
        <p:nvPicPr>
          <p:cNvPr id="17" name="Image 16" descr="Une image contenant dessin&#10;&#10;Description générée automatiquement">
            <a:extLst>
              <a:ext uri="{FF2B5EF4-FFF2-40B4-BE49-F238E27FC236}">
                <a16:creationId xmlns:a16="http://schemas.microsoft.com/office/drawing/2014/main" id="{410A3DBD-05D2-4059-BAC5-2648104DB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946" y="2990418"/>
            <a:ext cx="594463" cy="877163"/>
          </a:xfrm>
          <a:prstGeom prst="rect">
            <a:avLst/>
          </a:prstGeom>
        </p:spPr>
      </p:pic>
      <p:pic>
        <p:nvPicPr>
          <p:cNvPr id="9" name="Image 8">
            <a:extLst>
              <a:ext uri="{FF2B5EF4-FFF2-40B4-BE49-F238E27FC236}">
                <a16:creationId xmlns:a16="http://schemas.microsoft.com/office/drawing/2014/main" id="{C0E9F38B-E691-4147-9580-44DA9EA327AF}"/>
              </a:ext>
            </a:extLst>
          </p:cNvPr>
          <p:cNvPicPr>
            <a:picLocks noChangeAspect="1"/>
          </p:cNvPicPr>
          <p:nvPr/>
        </p:nvPicPr>
        <p:blipFill>
          <a:blip r:embed="rId4" cstate="print"/>
          <a:stretch>
            <a:fillRect/>
          </a:stretch>
        </p:blipFill>
        <p:spPr>
          <a:xfrm>
            <a:off x="-11578" y="4143016"/>
            <a:ext cx="6220496" cy="2717096"/>
          </a:xfrm>
          <a:prstGeom prst="rect">
            <a:avLst/>
          </a:prstGeom>
        </p:spPr>
      </p:pic>
    </p:spTree>
    <p:extLst>
      <p:ext uri="{BB962C8B-B14F-4D97-AF65-F5344CB8AC3E}">
        <p14:creationId xmlns:p14="http://schemas.microsoft.com/office/powerpoint/2010/main" val="397754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4DA5-6A63-4227-84B3-F492C1A70236}"/>
              </a:ext>
            </a:extLst>
          </p:cNvPr>
          <p:cNvSpPr>
            <a:spLocks noGrp="1"/>
          </p:cNvSpPr>
          <p:nvPr>
            <p:ph type="title"/>
          </p:nvPr>
        </p:nvSpPr>
        <p:spPr>
          <a:xfrm>
            <a:off x="2198513" y="1094039"/>
            <a:ext cx="8845308" cy="877705"/>
          </a:xfrm>
        </p:spPr>
        <p:txBody>
          <a:bodyPr>
            <a:noAutofit/>
          </a:bodyPr>
          <a:lstStyle/>
          <a:p>
            <a:r>
              <a:rPr lang="fr-CA" sz="4000" b="1" dirty="0">
                <a:solidFill>
                  <a:srgbClr val="00694E"/>
                </a:solidFill>
                <a:cs typeface="Poppins" panose="00000500000000000000" pitchFamily="2" charset="0"/>
              </a:rPr>
              <a:t>Dette </a:t>
            </a:r>
            <a:r>
              <a:rPr lang="fr-CA" sz="4000" b="1" dirty="0">
                <a:cs typeface="Poppins" panose="00000500000000000000" pitchFamily="2" charset="0"/>
              </a:rPr>
              <a:t>des ménages canadiens de 1990 à 2018</a:t>
            </a:r>
          </a:p>
        </p:txBody>
      </p:sp>
      <p:sp>
        <p:nvSpPr>
          <p:cNvPr id="5" name="Espace réservé du pied de page 4">
            <a:extLst>
              <a:ext uri="{FF2B5EF4-FFF2-40B4-BE49-F238E27FC236}">
                <a16:creationId xmlns:a16="http://schemas.microsoft.com/office/drawing/2014/main" id="{09915724-C174-46F5-B3DF-8A17193F55D9}"/>
              </a:ext>
            </a:extLst>
          </p:cNvPr>
          <p:cNvSpPr>
            <a:spLocks noGrp="1"/>
          </p:cNvSpPr>
          <p:nvPr>
            <p:ph type="ftr" sz="quarter" idx="11"/>
          </p:nvPr>
        </p:nvSpPr>
        <p:spPr/>
        <p:txBody>
          <a:bodyPr/>
          <a:lstStyle/>
          <a:p>
            <a:r>
              <a:rPr lang="fr-CA" dirty="0"/>
              <a:t>Le stress financier</a:t>
            </a:r>
          </a:p>
        </p:txBody>
      </p:sp>
      <p:sp>
        <p:nvSpPr>
          <p:cNvPr id="6" name="Espace réservé du numéro de diapositive 5">
            <a:extLst>
              <a:ext uri="{FF2B5EF4-FFF2-40B4-BE49-F238E27FC236}">
                <a16:creationId xmlns:a16="http://schemas.microsoft.com/office/drawing/2014/main" id="{1341E783-EA5E-46A3-9454-90D346CFE7BA}"/>
              </a:ext>
            </a:extLst>
          </p:cNvPr>
          <p:cNvSpPr>
            <a:spLocks noGrp="1"/>
          </p:cNvSpPr>
          <p:nvPr>
            <p:ph type="sldNum" sz="quarter" idx="12"/>
          </p:nvPr>
        </p:nvSpPr>
        <p:spPr/>
        <p:txBody>
          <a:bodyPr/>
          <a:lstStyle/>
          <a:p>
            <a:fld id="{2D2B9FD4-22D1-4784-BC8D-82D569BBB95D}" type="slidenum">
              <a:rPr lang="fr-CA" smtClean="0"/>
              <a:t>7</a:t>
            </a:fld>
            <a:endParaRPr lang="fr-CA"/>
          </a:p>
        </p:txBody>
      </p:sp>
      <p:pic>
        <p:nvPicPr>
          <p:cNvPr id="8" name="Picture 2" descr="Graphique 1 Ratio de la dette au revenu, secteur des ménages canadiens, 1990 à 2018">
            <a:extLst>
              <a:ext uri="{FF2B5EF4-FFF2-40B4-BE49-F238E27FC236}">
                <a16:creationId xmlns:a16="http://schemas.microsoft.com/office/drawing/2014/main" id="{A17ECD96-3CB5-44EB-9D8E-EC3E0C6F50DA}"/>
              </a:ext>
            </a:extLst>
          </p:cNvPr>
          <p:cNvPicPr>
            <a:picLocks noGrp="1" noChangeAspect="1" noChangeArrowheads="1"/>
          </p:cNvPicPr>
          <p:nvPr>
            <p:ph idx="1"/>
          </p:nvPr>
        </p:nvPicPr>
        <p:blipFill>
          <a:blip r:embed="rId2">
            <a:duotone>
              <a:prstClr val="black"/>
              <a:srgbClr val="009C3D">
                <a:tint val="45000"/>
                <a:satMod val="400000"/>
              </a:srgbClr>
            </a:duotone>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28112" y="2783542"/>
            <a:ext cx="8913181" cy="3299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Image 9" descr="Une image contenant assiette, dessin&#10;&#10;Description générée automatiquement">
            <a:extLst>
              <a:ext uri="{FF2B5EF4-FFF2-40B4-BE49-F238E27FC236}">
                <a16:creationId xmlns:a16="http://schemas.microsoft.com/office/drawing/2014/main" id="{8BB0126B-E610-4E11-92E0-FDCB34AC1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82" y="574302"/>
            <a:ext cx="1710422" cy="1591849"/>
          </a:xfrm>
          <a:prstGeom prst="rect">
            <a:avLst/>
          </a:prstGeom>
        </p:spPr>
      </p:pic>
      <p:pic>
        <p:nvPicPr>
          <p:cNvPr id="4" name="Image 3" descr="Une image contenant assiette, dessin, alimentation&#10;&#10;Description générée automatiquement">
            <a:extLst>
              <a:ext uri="{FF2B5EF4-FFF2-40B4-BE49-F238E27FC236}">
                <a16:creationId xmlns:a16="http://schemas.microsoft.com/office/drawing/2014/main" id="{E4F9EA9F-C197-45C6-A7E3-D37004F55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8183" y="4367549"/>
            <a:ext cx="2046149" cy="1797402"/>
          </a:xfrm>
          <a:prstGeom prst="rect">
            <a:avLst/>
          </a:prstGeom>
        </p:spPr>
      </p:pic>
    </p:spTree>
    <p:extLst>
      <p:ext uri="{BB962C8B-B14F-4D97-AF65-F5344CB8AC3E}">
        <p14:creationId xmlns:p14="http://schemas.microsoft.com/office/powerpoint/2010/main" val="64075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4DA5-6A63-4227-84B3-F492C1A70236}"/>
              </a:ext>
            </a:extLst>
          </p:cNvPr>
          <p:cNvSpPr>
            <a:spLocks noGrp="1"/>
          </p:cNvSpPr>
          <p:nvPr>
            <p:ph type="title"/>
          </p:nvPr>
        </p:nvSpPr>
        <p:spPr>
          <a:xfrm>
            <a:off x="447771" y="675013"/>
            <a:ext cx="10930715" cy="877705"/>
          </a:xfrm>
        </p:spPr>
        <p:txBody>
          <a:bodyPr>
            <a:noAutofit/>
          </a:bodyPr>
          <a:lstStyle/>
          <a:p>
            <a:r>
              <a:rPr lang="fr-CA" b="1" dirty="0">
                <a:cs typeface="Poppins" panose="00000500000000000000" pitchFamily="2" charset="0"/>
              </a:rPr>
              <a:t>Principaux défis financiers par générations</a:t>
            </a:r>
          </a:p>
        </p:txBody>
      </p:sp>
      <p:sp>
        <p:nvSpPr>
          <p:cNvPr id="5" name="Espace réservé du pied de page 4">
            <a:extLst>
              <a:ext uri="{FF2B5EF4-FFF2-40B4-BE49-F238E27FC236}">
                <a16:creationId xmlns:a16="http://schemas.microsoft.com/office/drawing/2014/main" id="{09915724-C174-46F5-B3DF-8A17193F55D9}"/>
              </a:ext>
            </a:extLst>
          </p:cNvPr>
          <p:cNvSpPr>
            <a:spLocks noGrp="1"/>
          </p:cNvSpPr>
          <p:nvPr>
            <p:ph type="ftr" sz="quarter" idx="11"/>
          </p:nvPr>
        </p:nvSpPr>
        <p:spPr/>
        <p:txBody>
          <a:bodyPr/>
          <a:lstStyle/>
          <a:p>
            <a:r>
              <a:rPr lang="fr-CA" dirty="0"/>
              <a:t>Le stress financier</a:t>
            </a:r>
          </a:p>
        </p:txBody>
      </p:sp>
      <p:sp>
        <p:nvSpPr>
          <p:cNvPr id="6" name="Espace réservé du numéro de diapositive 5">
            <a:extLst>
              <a:ext uri="{FF2B5EF4-FFF2-40B4-BE49-F238E27FC236}">
                <a16:creationId xmlns:a16="http://schemas.microsoft.com/office/drawing/2014/main" id="{1341E783-EA5E-46A3-9454-90D346CFE7BA}"/>
              </a:ext>
            </a:extLst>
          </p:cNvPr>
          <p:cNvSpPr>
            <a:spLocks noGrp="1"/>
          </p:cNvSpPr>
          <p:nvPr>
            <p:ph type="sldNum" sz="quarter" idx="12"/>
          </p:nvPr>
        </p:nvSpPr>
        <p:spPr/>
        <p:txBody>
          <a:bodyPr/>
          <a:lstStyle/>
          <a:p>
            <a:fld id="{2D2B9FD4-22D1-4784-BC8D-82D569BBB95D}" type="slidenum">
              <a:rPr lang="fr-CA" smtClean="0"/>
              <a:t>8</a:t>
            </a:fld>
            <a:endParaRPr lang="fr-CA"/>
          </a:p>
        </p:txBody>
      </p:sp>
      <p:pic>
        <p:nvPicPr>
          <p:cNvPr id="9" name="Picture 2" descr="L'INDICE D'ACCESSIBILITÉ FINANCIÈRE 2019 | BDO Canada">
            <a:extLst>
              <a:ext uri="{FF2B5EF4-FFF2-40B4-BE49-F238E27FC236}">
                <a16:creationId xmlns:a16="http://schemas.microsoft.com/office/drawing/2014/main" id="{B6F2B214-4DEF-4EAC-9072-EF7CD5F11E0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t="36116"/>
          <a:stretch/>
        </p:blipFill>
        <p:spPr bwMode="auto">
          <a:xfrm>
            <a:off x="1501300" y="1580584"/>
            <a:ext cx="8007659" cy="5115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age 6" descr="Une image contenant dessin, alimentation&#10;&#10;Description générée automatiquement">
            <a:extLst>
              <a:ext uri="{FF2B5EF4-FFF2-40B4-BE49-F238E27FC236}">
                <a16:creationId xmlns:a16="http://schemas.microsoft.com/office/drawing/2014/main" id="{FE5E2BD2-41B4-4674-90BB-060CC6E1B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389" y="3563005"/>
            <a:ext cx="1568621" cy="1457709"/>
          </a:xfrm>
          <a:prstGeom prst="rect">
            <a:avLst/>
          </a:prstGeom>
        </p:spPr>
      </p:pic>
    </p:spTree>
    <p:extLst>
      <p:ext uri="{BB962C8B-B14F-4D97-AF65-F5344CB8AC3E}">
        <p14:creationId xmlns:p14="http://schemas.microsoft.com/office/powerpoint/2010/main" val="166235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4DA5-6A63-4227-84B3-F492C1A70236}"/>
              </a:ext>
            </a:extLst>
          </p:cNvPr>
          <p:cNvSpPr>
            <a:spLocks noGrp="1"/>
          </p:cNvSpPr>
          <p:nvPr>
            <p:ph type="title"/>
          </p:nvPr>
        </p:nvSpPr>
        <p:spPr>
          <a:xfrm>
            <a:off x="3391922" y="918679"/>
            <a:ext cx="7275345" cy="877705"/>
          </a:xfrm>
        </p:spPr>
        <p:txBody>
          <a:bodyPr>
            <a:noAutofit/>
          </a:bodyPr>
          <a:lstStyle/>
          <a:p>
            <a:r>
              <a:rPr lang="fr-CA" sz="4800" b="1" dirty="0">
                <a:cs typeface="Poppins" panose="00000500000000000000" pitchFamily="2" charset="0"/>
              </a:rPr>
              <a:t>Épargne à la retraite</a:t>
            </a:r>
          </a:p>
        </p:txBody>
      </p:sp>
      <p:sp>
        <p:nvSpPr>
          <p:cNvPr id="5" name="Espace réservé du pied de page 4">
            <a:extLst>
              <a:ext uri="{FF2B5EF4-FFF2-40B4-BE49-F238E27FC236}">
                <a16:creationId xmlns:a16="http://schemas.microsoft.com/office/drawing/2014/main" id="{09915724-C174-46F5-B3DF-8A17193F55D9}"/>
              </a:ext>
            </a:extLst>
          </p:cNvPr>
          <p:cNvSpPr>
            <a:spLocks noGrp="1"/>
          </p:cNvSpPr>
          <p:nvPr>
            <p:ph type="ftr" sz="quarter" idx="11"/>
          </p:nvPr>
        </p:nvSpPr>
        <p:spPr/>
        <p:txBody>
          <a:bodyPr/>
          <a:lstStyle/>
          <a:p>
            <a:r>
              <a:rPr lang="fr-CA" dirty="0"/>
              <a:t>Le stress financier</a:t>
            </a:r>
          </a:p>
        </p:txBody>
      </p:sp>
      <p:sp>
        <p:nvSpPr>
          <p:cNvPr id="6" name="Espace réservé du numéro de diapositive 5">
            <a:extLst>
              <a:ext uri="{FF2B5EF4-FFF2-40B4-BE49-F238E27FC236}">
                <a16:creationId xmlns:a16="http://schemas.microsoft.com/office/drawing/2014/main" id="{1341E783-EA5E-46A3-9454-90D346CFE7BA}"/>
              </a:ext>
            </a:extLst>
          </p:cNvPr>
          <p:cNvSpPr>
            <a:spLocks noGrp="1"/>
          </p:cNvSpPr>
          <p:nvPr>
            <p:ph type="sldNum" sz="quarter" idx="12"/>
          </p:nvPr>
        </p:nvSpPr>
        <p:spPr/>
        <p:txBody>
          <a:bodyPr/>
          <a:lstStyle/>
          <a:p>
            <a:fld id="{2D2B9FD4-22D1-4784-BC8D-82D569BBB95D}" type="slidenum">
              <a:rPr lang="fr-CA" smtClean="0"/>
              <a:t>9</a:t>
            </a:fld>
            <a:endParaRPr lang="fr-CA"/>
          </a:p>
        </p:txBody>
      </p:sp>
      <p:pic>
        <p:nvPicPr>
          <p:cNvPr id="7" name="Picture 2" descr="Est-ce que j'épargne suffisamment pour ma retraite? La vaste ...">
            <a:extLst>
              <a:ext uri="{FF2B5EF4-FFF2-40B4-BE49-F238E27FC236}">
                <a16:creationId xmlns:a16="http://schemas.microsoft.com/office/drawing/2014/main" id="{5C4F466C-F4A3-431C-AD9E-8E484965F81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95869" y="2283496"/>
            <a:ext cx="11200262" cy="4298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28CDEC3F-474C-4BC7-800B-7C2EC184E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822" y="430629"/>
            <a:ext cx="1582159" cy="1582159"/>
          </a:xfrm>
          <a:prstGeom prst="rect">
            <a:avLst/>
          </a:prstGeom>
        </p:spPr>
      </p:pic>
    </p:spTree>
    <p:extLst>
      <p:ext uri="{BB962C8B-B14F-4D97-AF65-F5344CB8AC3E}">
        <p14:creationId xmlns:p14="http://schemas.microsoft.com/office/powerpoint/2010/main" val="1240950739"/>
      </p:ext>
    </p:extLst>
  </p:cSld>
  <p:clrMapOvr>
    <a:masterClrMapping/>
  </p:clrMapOvr>
</p:sld>
</file>

<file path=ppt/theme/theme1.xml><?xml version="1.0" encoding="utf-8"?>
<a:theme xmlns:a="http://schemas.openxmlformats.org/drawingml/2006/main" name="Modèle PowerPoint_SSQ Assurance_FR">
  <a:themeElements>
    <a:clrScheme name="SSQ">
      <a:dk1>
        <a:srgbClr val="000000"/>
      </a:dk1>
      <a:lt1>
        <a:sysClr val="window" lastClr="FFFFFF"/>
      </a:lt1>
      <a:dk2>
        <a:srgbClr val="00694E"/>
      </a:dk2>
      <a:lt2>
        <a:srgbClr val="E7E6E6"/>
      </a:lt2>
      <a:accent1>
        <a:srgbClr val="00694E"/>
      </a:accent1>
      <a:accent2>
        <a:srgbClr val="6FC1C2"/>
      </a:accent2>
      <a:accent3>
        <a:srgbClr val="00A144"/>
      </a:accent3>
      <a:accent4>
        <a:srgbClr val="F7DC86"/>
      </a:accent4>
      <a:accent5>
        <a:srgbClr val="87C597"/>
      </a:accent5>
      <a:accent6>
        <a:srgbClr val="CACAC7"/>
      </a:accent6>
      <a:hlink>
        <a:srgbClr val="000000"/>
      </a:hlink>
      <a:folHlink>
        <a:srgbClr val="808080"/>
      </a:folHlink>
    </a:clrScheme>
    <a:fontScheme name="SSQ">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Gabarit SSQ FR_v6_17 Masques.potx" id="{E2A909A4-A8B4-4499-BDA2-2B88011C2DBD}" vid="{1CBCF438-FA95-44C6-B503-B706253FC44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C9705604ADD47A0C7A46B0B1CF48D" ma:contentTypeVersion="1" ma:contentTypeDescription="Crée un document." ma:contentTypeScope="" ma:versionID="9f42bbf687fa546935579724c6b611fa">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A9FBF3-9331-463D-9A54-FB5700DA8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E3F9AF-197B-490D-BF67-F4BFFE726B6B}">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6AB541A9-23B8-4F63-B638-A4E3A8D155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Modèle PowerPoint_SSQ Assurance_FR</Template>
  <TotalTime>1942</TotalTime>
  <Words>1379</Words>
  <Application>Microsoft Office PowerPoint</Application>
  <PresentationFormat>Grand écran</PresentationFormat>
  <Paragraphs>201</Paragraphs>
  <Slides>26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Arial Black</vt:lpstr>
      <vt:lpstr>Calibri</vt:lpstr>
      <vt:lpstr>Noto Sans</vt:lpstr>
      <vt:lpstr>Modèle PowerPoint_SSQ Assurance_FR</vt:lpstr>
      <vt:lpstr>Le stress financier</vt:lpstr>
      <vt:lpstr>Agenda</vt:lpstr>
      <vt:lpstr>Présentation PowerPoint</vt:lpstr>
      <vt:lpstr>Programmes d’aide financière </vt:lpstr>
      <vt:lpstr>Programmes d’aide financière</vt:lpstr>
      <vt:lpstr>Présentation PowerPoint</vt:lpstr>
      <vt:lpstr>Dette des ménages canadiens de 1990 à 2018</vt:lpstr>
      <vt:lpstr>Principaux défis financiers par générations</vt:lpstr>
      <vt:lpstr>Épargne à la retraite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Faire face au stress financier</vt:lpstr>
      <vt:lpstr>Faire face au stress financier</vt:lpstr>
      <vt:lpstr>Présentation PowerPoint</vt:lpstr>
      <vt:lpstr>Présentation PowerPoint</vt:lpstr>
      <vt:lpstr>Présentation PowerPoint</vt:lpstr>
      <vt:lpstr>Présentation PowerPoint</vt:lpstr>
    </vt:vector>
  </TitlesOfParts>
  <Company>SSQ Groupe Financier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Létourneau, Karine</dc:creator>
  <cp:lastModifiedBy>Bédard, Charline Sandra</cp:lastModifiedBy>
  <cp:revision>46</cp:revision>
  <cp:lastPrinted>2017-12-12T21:01:10Z</cp:lastPrinted>
  <dcterms:created xsi:type="dcterms:W3CDTF">2018-03-12T18:07:32Z</dcterms:created>
  <dcterms:modified xsi:type="dcterms:W3CDTF">2020-05-11T20:42:52Z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0x010100B7BC9705604ADD47A0C7A46B0B1CF48D</vt:lpwstr>
  </property>
</Properties>
</file>